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95" r:id="rId2"/>
    <p:sldId id="287" r:id="rId3"/>
    <p:sldId id="288" r:id="rId4"/>
    <p:sldId id="276" r:id="rId5"/>
    <p:sldId id="268" r:id="rId6"/>
    <p:sldId id="270" r:id="rId7"/>
    <p:sldId id="266" r:id="rId8"/>
    <p:sldId id="271" r:id="rId9"/>
    <p:sldId id="277" r:id="rId10"/>
    <p:sldId id="269" r:id="rId11"/>
    <p:sldId id="265" r:id="rId12"/>
    <p:sldId id="278" r:id="rId13"/>
    <p:sldId id="261" r:id="rId14"/>
    <p:sldId id="279" r:id="rId15"/>
    <p:sldId id="280" r:id="rId16"/>
    <p:sldId id="281" r:id="rId17"/>
    <p:sldId id="290" r:id="rId18"/>
    <p:sldId id="293" r:id="rId19"/>
    <p:sldId id="291" r:id="rId20"/>
    <p:sldId id="273" r:id="rId21"/>
    <p:sldId id="289" r:id="rId22"/>
    <p:sldId id="294" r:id="rId23"/>
    <p:sldId id="267" r:id="rId24"/>
    <p:sldId id="263" r:id="rId25"/>
    <p:sldId id="256" r:id="rId26"/>
    <p:sldId id="262" r:id="rId27"/>
    <p:sldId id="282" r:id="rId28"/>
    <p:sldId id="283" r:id="rId29"/>
    <p:sldId id="264" r:id="rId30"/>
    <p:sldId id="274" r:id="rId31"/>
    <p:sldId id="275" r:id="rId32"/>
    <p:sldId id="284" r:id="rId33"/>
    <p:sldId id="285" r:id="rId34"/>
    <p:sldId id="286" r:id="rId35"/>
    <p:sldId id="257" r:id="rId36"/>
    <p:sldId id="258" r:id="rId37"/>
    <p:sldId id="259" r:id="rId38"/>
    <p:sldId id="260" r:id="rId39"/>
    <p:sldId id="27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75816"/>
  </p:normalViewPr>
  <p:slideViewPr>
    <p:cSldViewPr snapToGrid="0" snapToObjects="1">
      <p:cViewPr>
        <p:scale>
          <a:sx n="95" d="100"/>
          <a:sy n="95" d="100"/>
        </p:scale>
        <p:origin x="1216" y="144"/>
      </p:cViewPr>
      <p:guideLst/>
    </p:cSldViewPr>
  </p:slideViewPr>
  <p:notesTextViewPr>
    <p:cViewPr>
      <p:scale>
        <a:sx n="130" d="100"/>
        <a:sy n="13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8F9391-8DE7-2341-9145-C0FF1E14EFF1}" type="datetimeFigureOut">
              <a:rPr lang="en-US" smtClean="0"/>
              <a:t>9/2/15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A83B7B-4D25-BA45-B9FA-9529B2D42FB1}" type="slidenum">
              <a:rPr lang="en-US" smtClean="0"/>
              <a:t>‹#›</a:t>
            </a:fld>
            <a:endParaRPr lang="en-US"/>
          </a:p>
        </p:txBody>
      </p:sp>
    </p:spTree>
    <p:extLst>
      <p:ext uri="{BB962C8B-B14F-4D97-AF65-F5344CB8AC3E}">
        <p14:creationId xmlns:p14="http://schemas.microsoft.com/office/powerpoint/2010/main" val="10154834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smtClean="0"/>
              <a:t>Thank mike</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smtClean="0"/>
              <a:t>Disclaimer</a:t>
            </a:r>
            <a:r>
              <a:rPr lang="en-US" baseline="0" dirty="0" smtClean="0"/>
              <a:t>: </a:t>
            </a:r>
            <a:r>
              <a:rPr lang="en-US" dirty="0" smtClean="0"/>
              <a:t>My</a:t>
            </a:r>
            <a:r>
              <a:rPr lang="en-US" baseline="0" dirty="0" smtClean="0"/>
              <a:t> goal here is hopefully to add value.</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smtClean="0"/>
              <a:t>Please be gentle, it’s my </a:t>
            </a:r>
            <a:r>
              <a:rPr lang="en-US" baseline="0" smtClean="0"/>
              <a:t>first time.</a:t>
            </a:r>
            <a:endParaRPr lang="en-US" dirty="0" smtClean="0"/>
          </a:p>
          <a:p>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1</a:t>
            </a:fld>
            <a:endParaRPr lang="en-US"/>
          </a:p>
        </p:txBody>
      </p:sp>
    </p:spTree>
    <p:extLst>
      <p:ext uri="{BB962C8B-B14F-4D97-AF65-F5344CB8AC3E}">
        <p14:creationId xmlns:p14="http://schemas.microsoft.com/office/powerpoint/2010/main" val="3326661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A83B7B-4D25-BA45-B9FA-9529B2D42FB1}" type="slidenum">
              <a:rPr lang="en-US" smtClean="0"/>
              <a:t>10</a:t>
            </a:fld>
            <a:endParaRPr lang="en-US"/>
          </a:p>
        </p:txBody>
      </p:sp>
    </p:spTree>
    <p:extLst>
      <p:ext uri="{BB962C8B-B14F-4D97-AF65-F5344CB8AC3E}">
        <p14:creationId xmlns:p14="http://schemas.microsoft.com/office/powerpoint/2010/main" val="98782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Bredan</a:t>
            </a:r>
            <a:r>
              <a:rPr lang="en-US" baseline="0" dirty="0" smtClean="0"/>
              <a:t> </a:t>
            </a:r>
            <a:r>
              <a:rPr lang="en-US" baseline="0" dirty="0" err="1" smtClean="0"/>
              <a:t>Eich</a:t>
            </a:r>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11</a:t>
            </a:fld>
            <a:endParaRPr lang="en-US"/>
          </a:p>
        </p:txBody>
      </p:sp>
    </p:spTree>
    <p:extLst>
      <p:ext uri="{BB962C8B-B14F-4D97-AF65-F5344CB8AC3E}">
        <p14:creationId xmlns:p14="http://schemas.microsoft.com/office/powerpoint/2010/main" val="1782857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12</a:t>
            </a:fld>
            <a:endParaRPr lang="en-US"/>
          </a:p>
        </p:txBody>
      </p:sp>
    </p:spTree>
    <p:extLst>
      <p:ext uri="{BB962C8B-B14F-4D97-AF65-F5344CB8AC3E}">
        <p14:creationId xmlns:p14="http://schemas.microsoft.com/office/powerpoint/2010/main" val="624147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of the time</a:t>
            </a:r>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13</a:t>
            </a:fld>
            <a:endParaRPr lang="en-US"/>
          </a:p>
        </p:txBody>
      </p:sp>
    </p:spTree>
    <p:extLst>
      <p:ext uri="{BB962C8B-B14F-4D97-AF65-F5344CB8AC3E}">
        <p14:creationId xmlns:p14="http://schemas.microsoft.com/office/powerpoint/2010/main" val="1699405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Trapped waiting for</a:t>
            </a:r>
            <a:r>
              <a:rPr lang="en-US" baseline="0" dirty="0" smtClean="0"/>
              <a:t> a prince</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15</a:t>
            </a:fld>
            <a:endParaRPr lang="en-US"/>
          </a:p>
        </p:txBody>
      </p:sp>
    </p:spTree>
    <p:extLst>
      <p:ext uri="{BB962C8B-B14F-4D97-AF65-F5344CB8AC3E}">
        <p14:creationId xmlns:p14="http://schemas.microsoft.com/office/powerpoint/2010/main" val="564924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aseline="0" dirty="0" smtClean="0"/>
              <a:t>In the browser wars</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16</a:t>
            </a:fld>
            <a:endParaRPr lang="en-US"/>
          </a:p>
        </p:txBody>
      </p:sp>
    </p:spTree>
    <p:extLst>
      <p:ext uri="{BB962C8B-B14F-4D97-AF65-F5344CB8AC3E}">
        <p14:creationId xmlns:p14="http://schemas.microsoft.com/office/powerpoint/2010/main" val="1006729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Trailing commas are ok</a:t>
            </a:r>
          </a:p>
          <a:p>
            <a:pPr marL="171450" indent="-171450">
              <a:buFontTx/>
              <a:buChar char="-"/>
            </a:pPr>
            <a:r>
              <a:rPr lang="en-US" sz="1200" kern="1200" dirty="0" smtClean="0">
                <a:solidFill>
                  <a:schemeClr val="tx1"/>
                </a:solidFill>
                <a:effectLst/>
                <a:latin typeface="+mn-lt"/>
                <a:ea typeface="+mn-ea"/>
                <a:cs typeface="+mn-cs"/>
              </a:rPr>
              <a:t>No reserved words for property names- </a:t>
            </a:r>
          </a:p>
          <a:p>
            <a:pPr marL="171450" indent="-171450">
              <a:buFontTx/>
              <a:buChar char="-"/>
            </a:pPr>
            <a:r>
              <a:rPr lang="en-US" sz="1200" kern="1200" dirty="0" err="1" smtClean="0">
                <a:solidFill>
                  <a:schemeClr val="tx1"/>
                </a:solidFill>
                <a:effectLst/>
                <a:latin typeface="+mn-lt"/>
                <a:ea typeface="+mn-ea"/>
                <a:cs typeface="+mn-cs"/>
              </a:rPr>
              <a:t>NaN</a:t>
            </a:r>
            <a:r>
              <a:rPr lang="en-US" sz="1200" kern="1200" dirty="0" smtClean="0">
                <a:solidFill>
                  <a:schemeClr val="tx1"/>
                </a:solidFill>
                <a:effectLst/>
                <a:latin typeface="+mn-lt"/>
                <a:ea typeface="+mn-ea"/>
                <a:cs typeface="+mn-cs"/>
              </a:rPr>
              <a:t>, Infinity, undefined : are all constants- </a:t>
            </a:r>
            <a:r>
              <a:rPr lang="en-US" sz="1200" kern="1200" dirty="0" err="1" smtClean="0">
                <a:solidFill>
                  <a:schemeClr val="tx1"/>
                </a:solidFill>
                <a:effectLst/>
                <a:latin typeface="+mn-lt"/>
                <a:ea typeface="+mn-ea"/>
                <a:cs typeface="+mn-cs"/>
              </a:rPr>
              <a:t>parseInt</a:t>
            </a:r>
            <a:r>
              <a:rPr lang="en-US" sz="1200" kern="1200" dirty="0" smtClean="0">
                <a:solidFill>
                  <a:schemeClr val="tx1"/>
                </a:solidFill>
                <a:effectLst/>
                <a:latin typeface="+mn-lt"/>
                <a:ea typeface="+mn-ea"/>
                <a:cs typeface="+mn-cs"/>
              </a:rPr>
              <a:t>() defaults to radix 10</a:t>
            </a:r>
          </a:p>
          <a:p>
            <a:pPr marL="171450" indent="-171450">
              <a:buFontTx/>
              <a:buChar char="-"/>
            </a:pP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regexp</a:t>
            </a:r>
            <a:r>
              <a:rPr lang="en-US" sz="1200" kern="1200" dirty="0" smtClean="0">
                <a:solidFill>
                  <a:schemeClr val="tx1"/>
                </a:solidFill>
                <a:effectLst/>
                <a:latin typeface="+mn-lt"/>
                <a:ea typeface="+mn-ea"/>
                <a:cs typeface="+mn-cs"/>
              </a:rPr>
              <a:t>/ produces new </a:t>
            </a:r>
            <a:r>
              <a:rPr lang="en-US" sz="1200" kern="1200" dirty="0" err="1" smtClean="0">
                <a:solidFill>
                  <a:schemeClr val="tx1"/>
                </a:solidFill>
                <a:effectLst/>
                <a:latin typeface="+mn-lt"/>
                <a:ea typeface="+mn-ea"/>
                <a:cs typeface="+mn-cs"/>
              </a:rPr>
              <a:t>reg</a:t>
            </a:r>
            <a:r>
              <a:rPr lang="en-US" sz="1200" kern="1200" dirty="0" smtClean="0">
                <a:solidFill>
                  <a:schemeClr val="tx1"/>
                </a:solidFill>
                <a:effectLst/>
                <a:latin typeface="+mn-lt"/>
                <a:ea typeface="+mn-ea"/>
                <a:cs typeface="+mn-cs"/>
              </a:rPr>
              <a:t> ex object every time- </a:t>
            </a:r>
            <a:r>
              <a:rPr lang="en-US" sz="1200" kern="1200" dirty="0" err="1" smtClean="0">
                <a:solidFill>
                  <a:schemeClr val="tx1"/>
                </a:solidFill>
                <a:effectLst/>
                <a:latin typeface="+mn-lt"/>
                <a:ea typeface="+mn-ea"/>
                <a:cs typeface="+mn-cs"/>
              </a:rPr>
              <a:t>JSON.parse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JSON.stringify</a:t>
            </a:r>
            <a:r>
              <a:rPr lang="en-US" sz="1200" kern="1200" dirty="0" smtClean="0">
                <a:solidFill>
                  <a:schemeClr val="tx1"/>
                </a:solidFill>
                <a:effectLst/>
                <a:latin typeface="+mn-lt"/>
                <a:ea typeface="+mn-ea"/>
                <a:cs typeface="+mn-cs"/>
              </a:rPr>
              <a:t>()</a:t>
            </a:r>
          </a:p>
          <a:p>
            <a:pPr marL="171450" indent="-171450">
              <a:buFontTx/>
              <a:buChar char="-"/>
            </a:pPr>
            <a:r>
              <a:rPr lang="en-US" sz="1200" kern="1200" dirty="0" err="1" smtClean="0">
                <a:solidFill>
                  <a:schemeClr val="tx1"/>
                </a:solidFill>
                <a:effectLst/>
                <a:latin typeface="+mn-lt"/>
                <a:ea typeface="+mn-ea"/>
                <a:cs typeface="+mn-cs"/>
              </a:rPr>
              <a:t>Function.prototype.bind</a:t>
            </a:r>
            <a:endParaRPr lang="en-US" sz="1200" kern="1200" dirty="0" smtClean="0">
              <a:solidFill>
                <a:schemeClr val="tx1"/>
              </a:solidFill>
              <a:effectLst/>
              <a:latin typeface="+mn-lt"/>
              <a:ea typeface="+mn-ea"/>
              <a:cs typeface="+mn-cs"/>
            </a:endParaRPr>
          </a:p>
          <a:p>
            <a:pPr marL="171450" indent="-171450">
              <a:buFontTx/>
              <a:buChar char="-"/>
            </a:pPr>
            <a:r>
              <a:rPr lang="en-US" sz="1200" kern="1200" dirty="0" err="1" smtClean="0">
                <a:solidFill>
                  <a:schemeClr val="tx1"/>
                </a:solidFill>
                <a:effectLst/>
                <a:latin typeface="+mn-lt"/>
                <a:ea typeface="+mn-ea"/>
                <a:cs typeface="+mn-cs"/>
              </a:rPr>
              <a:t>String.prototype.trim</a:t>
            </a:r>
            <a:endParaRPr lang="en-US" sz="1200" kern="1200" dirty="0" smtClean="0">
              <a:solidFill>
                <a:schemeClr val="tx1"/>
              </a:solidFill>
              <a:effectLst/>
              <a:latin typeface="+mn-lt"/>
              <a:ea typeface="+mn-ea"/>
              <a:cs typeface="+mn-cs"/>
            </a:endParaRPr>
          </a:p>
          <a:p>
            <a:pPr marL="171450" indent="-171450">
              <a:buFontTx/>
              <a:buChar char="-"/>
            </a:pPr>
            <a:r>
              <a:rPr lang="en-US" sz="1200" kern="1200" dirty="0" err="1" smtClean="0">
                <a:solidFill>
                  <a:schemeClr val="tx1"/>
                </a:solidFill>
                <a:effectLst/>
                <a:latin typeface="+mn-lt"/>
                <a:ea typeface="+mn-ea"/>
                <a:cs typeface="+mn-cs"/>
              </a:rPr>
              <a:t>Array.prototype.every</a:t>
            </a:r>
            <a:r>
              <a:rPr lang="en-US" sz="1200" kern="1200" dirty="0" smtClean="0">
                <a:solidFill>
                  <a:schemeClr val="tx1"/>
                </a:solidFill>
                <a:effectLst/>
                <a:latin typeface="+mn-lt"/>
                <a:ea typeface="+mn-ea"/>
                <a:cs typeface="+mn-cs"/>
              </a:rPr>
              <a:t>, filter, </a:t>
            </a:r>
            <a:r>
              <a:rPr lang="en-US" sz="1200" kern="1200" dirty="0" err="1" smtClean="0">
                <a:solidFill>
                  <a:schemeClr val="tx1"/>
                </a:solidFill>
                <a:effectLst/>
                <a:latin typeface="+mn-lt"/>
                <a:ea typeface="+mn-ea"/>
                <a:cs typeface="+mn-cs"/>
              </a:rPr>
              <a:t>forEach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indexOf</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lastIndexOf</a:t>
            </a:r>
            <a:r>
              <a:rPr lang="en-US" sz="1200" kern="1200" dirty="0" smtClean="0">
                <a:solidFill>
                  <a:schemeClr val="tx1"/>
                </a:solidFill>
                <a:effectLst/>
                <a:latin typeface="+mn-lt"/>
                <a:ea typeface="+mn-ea"/>
                <a:cs typeface="+mn-cs"/>
              </a:rPr>
              <a:t>, map, reduce, </a:t>
            </a:r>
            <a:r>
              <a:rPr lang="en-US" sz="1200" kern="1200" dirty="0" err="1" smtClean="0">
                <a:solidFill>
                  <a:schemeClr val="tx1"/>
                </a:solidFill>
                <a:effectLst/>
                <a:latin typeface="+mn-lt"/>
                <a:ea typeface="+mn-ea"/>
                <a:cs typeface="+mn-cs"/>
              </a:rPr>
              <a:t>reduceRight</a:t>
            </a:r>
            <a:r>
              <a:rPr lang="en-US" sz="1200" kern="1200" dirty="0" smtClean="0">
                <a:solidFill>
                  <a:schemeClr val="tx1"/>
                </a:solidFill>
                <a:effectLst/>
                <a:latin typeface="+mn-lt"/>
                <a:ea typeface="+mn-ea"/>
                <a:cs typeface="+mn-cs"/>
              </a:rPr>
              <a:t>, some, </a:t>
            </a:r>
          </a:p>
          <a:p>
            <a:pPr marL="171450" indent="-171450">
              <a:buFontTx/>
              <a:buChar char="-"/>
            </a:pPr>
            <a:r>
              <a:rPr lang="en-US" sz="1200" kern="1200" dirty="0" err="1" smtClean="0">
                <a:solidFill>
                  <a:schemeClr val="tx1"/>
                </a:solidFill>
                <a:effectLst/>
                <a:latin typeface="+mn-lt"/>
                <a:ea typeface="+mn-ea"/>
                <a:cs typeface="+mn-cs"/>
              </a:rPr>
              <a:t>Date.now</a:t>
            </a:r>
            <a:r>
              <a:rPr lang="en-US" sz="1200" kern="1200" dirty="0" smtClean="0">
                <a:solidFill>
                  <a:schemeClr val="tx1"/>
                </a:solidFill>
                <a:effectLst/>
                <a:latin typeface="+mn-lt"/>
                <a:ea typeface="+mn-ea"/>
                <a:cs typeface="+mn-cs"/>
              </a:rPr>
              <a:t>()</a:t>
            </a:r>
          </a:p>
          <a:p>
            <a:pPr marL="171450" indent="-171450">
              <a:buFontTx/>
              <a:buChar char="-"/>
            </a:pPr>
            <a:r>
              <a:rPr lang="en-US" sz="1200" kern="1200" dirty="0" err="1" smtClean="0">
                <a:solidFill>
                  <a:schemeClr val="tx1"/>
                </a:solidFill>
                <a:effectLst/>
                <a:latin typeface="+mn-lt"/>
                <a:ea typeface="+mn-ea"/>
                <a:cs typeface="+mn-cs"/>
              </a:rPr>
              <a:t>Date.prototype.toISOString</a:t>
            </a:r>
            <a:endParaRPr lang="en-US" sz="1200" kern="1200" dirty="0" smtClean="0">
              <a:solidFill>
                <a:schemeClr val="tx1"/>
              </a:solidFill>
              <a:effectLst/>
              <a:latin typeface="+mn-lt"/>
              <a:ea typeface="+mn-ea"/>
              <a:cs typeface="+mn-cs"/>
            </a:endParaRPr>
          </a:p>
          <a:p>
            <a:pPr marL="171450" indent="-171450">
              <a:buFontTx/>
              <a:buChar char="-"/>
            </a:pPr>
            <a:r>
              <a:rPr lang="en-US" sz="1200" kern="1200" dirty="0" smtClean="0">
                <a:solidFill>
                  <a:schemeClr val="tx1"/>
                </a:solidFill>
                <a:effectLst/>
                <a:latin typeface="+mn-lt"/>
                <a:ea typeface="+mn-ea"/>
                <a:cs typeface="+mn-cs"/>
              </a:rPr>
              <a:t>new Date(string) and </a:t>
            </a:r>
            <a:r>
              <a:rPr lang="en-US" sz="1200" kern="1200" dirty="0" err="1" smtClean="0">
                <a:solidFill>
                  <a:schemeClr val="tx1"/>
                </a:solidFill>
                <a:effectLst/>
                <a:latin typeface="+mn-lt"/>
                <a:ea typeface="+mn-ea"/>
                <a:cs typeface="+mn-cs"/>
              </a:rPr>
              <a:t>Date.parse</a:t>
            </a:r>
            <a:r>
              <a:rPr lang="en-US" sz="1200" kern="1200" dirty="0" smtClean="0">
                <a:solidFill>
                  <a:schemeClr val="tx1"/>
                </a:solidFill>
                <a:effectLst/>
                <a:latin typeface="+mn-lt"/>
                <a:ea typeface="+mn-ea"/>
                <a:cs typeface="+mn-cs"/>
              </a:rPr>
              <a:t>(string) will try ISO format 1</a:t>
            </a:r>
            <a:r>
              <a:rPr lang="en-US" sz="1200" kern="1200" baseline="30000" dirty="0" smtClean="0">
                <a:solidFill>
                  <a:schemeClr val="tx1"/>
                </a:solidFill>
                <a:effectLst/>
                <a:latin typeface="+mn-lt"/>
                <a:ea typeface="+mn-ea"/>
                <a:cs typeface="+mn-cs"/>
              </a:rPr>
              <a:t>st</a:t>
            </a:r>
            <a:endParaRPr lang="en-US" sz="1200" kern="1200" dirty="0" smtClean="0">
              <a:solidFill>
                <a:schemeClr val="tx1"/>
              </a:solidFill>
              <a:effectLst/>
              <a:latin typeface="+mn-lt"/>
              <a:ea typeface="+mn-ea"/>
              <a:cs typeface="+mn-cs"/>
            </a:endParaRPr>
          </a:p>
          <a:p>
            <a:pPr marL="171450" indent="-171450">
              <a:buFontTx/>
              <a:buChar char="-"/>
            </a:pPr>
            <a:r>
              <a:rPr lang="en-US" sz="1200" kern="1200" dirty="0" err="1" smtClean="0">
                <a:solidFill>
                  <a:schemeClr val="tx1"/>
                </a:solidFill>
                <a:effectLst/>
                <a:latin typeface="+mn-lt"/>
                <a:ea typeface="+mn-ea"/>
                <a:cs typeface="+mn-cs"/>
              </a:rPr>
              <a:t>Array.isArray</a:t>
            </a:r>
            <a:r>
              <a:rPr lang="en-US" sz="1200" kern="1200" dirty="0" smtClean="0">
                <a:solidFill>
                  <a:schemeClr val="tx1"/>
                </a:solidFill>
                <a:effectLst/>
                <a:latin typeface="+mn-lt"/>
                <a:ea typeface="+mn-ea"/>
                <a:cs typeface="+mn-cs"/>
              </a:rPr>
              <a:t>()</a:t>
            </a:r>
          </a:p>
          <a:p>
            <a:pPr marL="171450" indent="-171450">
              <a:buFontTx/>
              <a:buChar char="-"/>
            </a:pPr>
            <a:r>
              <a:rPr lang="en-US" sz="1200" kern="1200" dirty="0" err="1" smtClean="0">
                <a:solidFill>
                  <a:schemeClr val="tx1"/>
                </a:solidFill>
                <a:effectLst/>
                <a:latin typeface="+mn-lt"/>
                <a:ea typeface="+mn-ea"/>
                <a:cs typeface="+mn-cs"/>
              </a:rPr>
              <a:t>Object.keys</a:t>
            </a:r>
            <a:r>
              <a:rPr lang="en-US" sz="1200" kern="1200" dirty="0" smtClean="0">
                <a:solidFill>
                  <a:schemeClr val="tx1"/>
                </a:solidFill>
                <a:effectLst/>
                <a:latin typeface="+mn-lt"/>
                <a:ea typeface="+mn-ea"/>
                <a:cs typeface="+mn-cs"/>
              </a:rPr>
              <a:t>()</a:t>
            </a:r>
          </a:p>
          <a:p>
            <a:pPr marL="171450" indent="-171450">
              <a:buFontTx/>
              <a:buChar char="-"/>
            </a:pPr>
            <a:r>
              <a:rPr lang="en-US" sz="1200" kern="1200" dirty="0" err="1" smtClean="0">
                <a:solidFill>
                  <a:schemeClr val="tx1"/>
                </a:solidFill>
                <a:effectLst/>
                <a:latin typeface="+mn-lt"/>
                <a:ea typeface="+mn-ea"/>
                <a:cs typeface="+mn-cs"/>
              </a:rPr>
              <a:t>Object.create</a:t>
            </a:r>
            <a:r>
              <a:rPr lang="en-US" sz="1200" kern="1200" dirty="0" smtClean="0">
                <a:solidFill>
                  <a:schemeClr val="tx1"/>
                </a:solidFill>
                <a:effectLst/>
                <a:latin typeface="+mn-lt"/>
                <a:ea typeface="+mn-ea"/>
                <a:cs typeface="+mn-cs"/>
              </a:rPr>
              <a:t>()</a:t>
            </a:r>
          </a:p>
          <a:p>
            <a:pPr marL="171450" indent="-171450">
              <a:buFontTx/>
              <a:buChar char="-"/>
            </a:pPr>
            <a:r>
              <a:rPr lang="en-US" sz="1200" kern="1200" dirty="0" err="1" smtClean="0">
                <a:solidFill>
                  <a:schemeClr val="tx1"/>
                </a:solidFill>
                <a:effectLst/>
                <a:latin typeface="+mn-lt"/>
                <a:ea typeface="+mn-ea"/>
                <a:cs typeface="+mn-cs"/>
              </a:rPr>
              <a:t>Object.defineProperty</a:t>
            </a:r>
            <a:endParaRPr lang="en-US" sz="1200" kern="1200" dirty="0" smtClean="0">
              <a:solidFill>
                <a:schemeClr val="tx1"/>
              </a:solidFill>
              <a:effectLst/>
              <a:latin typeface="+mn-lt"/>
              <a:ea typeface="+mn-ea"/>
              <a:cs typeface="+mn-cs"/>
            </a:endParaRPr>
          </a:p>
          <a:p>
            <a:pPr marL="171450" indent="-171450">
              <a:buFontTx/>
              <a:buChar char="-"/>
            </a:pPr>
            <a:r>
              <a:rPr lang="en-US" sz="1200" kern="1200" dirty="0" err="1" smtClean="0">
                <a:solidFill>
                  <a:schemeClr val="tx1"/>
                </a:solidFill>
                <a:effectLst/>
                <a:latin typeface="+mn-lt"/>
                <a:ea typeface="+mn-ea"/>
                <a:cs typeface="+mn-cs"/>
              </a:rPr>
              <a:t>Object.defineProperties</a:t>
            </a:r>
            <a:endParaRPr lang="en-US" sz="1200" kern="1200" dirty="0" smtClean="0">
              <a:solidFill>
                <a:schemeClr val="tx1"/>
              </a:solidFill>
              <a:effectLst/>
              <a:latin typeface="+mn-lt"/>
              <a:ea typeface="+mn-ea"/>
              <a:cs typeface="+mn-cs"/>
            </a:endParaRPr>
          </a:p>
          <a:p>
            <a:pPr marL="171450" indent="-171450">
              <a:buFontTx/>
              <a:buChar char="-"/>
            </a:pPr>
            <a:r>
              <a:rPr lang="en-US" sz="1200" kern="1200" dirty="0" err="1" smtClean="0">
                <a:solidFill>
                  <a:schemeClr val="tx1"/>
                </a:solidFill>
                <a:effectLst/>
                <a:latin typeface="+mn-lt"/>
                <a:ea typeface="+mn-ea"/>
                <a:cs typeface="+mn-cs"/>
              </a:rPr>
              <a:t>Object.getOwnPropertyDescriptor</a:t>
            </a:r>
            <a:r>
              <a:rPr lang="en-US" sz="1200" kern="1200" dirty="0" smtClean="0">
                <a:solidFill>
                  <a:schemeClr val="tx1"/>
                </a:solidFill>
                <a:effectLst/>
                <a:latin typeface="+mn-lt"/>
                <a:ea typeface="+mn-ea"/>
                <a:cs typeface="+mn-cs"/>
              </a:rPr>
              <a:t>()</a:t>
            </a:r>
          </a:p>
          <a:p>
            <a:pPr marL="171450" indent="-171450">
              <a:buFontTx/>
              <a:buChar char="-"/>
            </a:pPr>
            <a:r>
              <a:rPr lang="en-US" sz="1200" kern="1200" dirty="0" err="1" smtClean="0">
                <a:solidFill>
                  <a:schemeClr val="tx1"/>
                </a:solidFill>
                <a:effectLst/>
                <a:latin typeface="+mn-lt"/>
                <a:ea typeface="+mn-ea"/>
                <a:cs typeface="+mn-cs"/>
              </a:rPr>
              <a:t>Object.getOwnPropertyNames</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obj</a:t>
            </a:r>
            <a:r>
              <a:rPr lang="en-US" sz="1200" kern="1200" dirty="0" smtClean="0">
                <a:solidFill>
                  <a:schemeClr val="tx1"/>
                </a:solidFill>
                <a:effectLst/>
                <a:latin typeface="+mn-lt"/>
                <a:ea typeface="+mn-ea"/>
                <a:cs typeface="+mn-cs"/>
              </a:rPr>
              <a:t>) </a:t>
            </a:r>
          </a:p>
          <a:p>
            <a:pPr marL="171450" indent="-171450">
              <a:buFontTx/>
              <a:buChar char="-"/>
            </a:pPr>
            <a:r>
              <a:rPr lang="en-US" sz="1200" kern="1200" dirty="0" err="1" smtClean="0">
                <a:solidFill>
                  <a:schemeClr val="tx1"/>
                </a:solidFill>
                <a:effectLst/>
                <a:latin typeface="+mn-lt"/>
                <a:ea typeface="+mn-ea"/>
                <a:cs typeface="+mn-cs"/>
              </a:rPr>
              <a:t>Object.getPrototypeOf</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obj</a:t>
            </a:r>
            <a:r>
              <a:rPr lang="en-US" sz="1200" kern="1200" dirty="0" smtClean="0">
                <a:solidFill>
                  <a:schemeClr val="tx1"/>
                </a:solidFill>
                <a:effectLst/>
                <a:latin typeface="+mn-lt"/>
                <a:ea typeface="+mn-ea"/>
                <a:cs typeface="+mn-cs"/>
              </a:rPr>
              <a:t>)</a:t>
            </a:r>
          </a:p>
          <a:p>
            <a:pPr marL="171450" indent="-171450">
              <a:buFontTx/>
              <a:buChar char="-"/>
            </a:pPr>
            <a:r>
              <a:rPr lang="en-US" sz="1200" kern="1200" dirty="0" err="1" smtClean="0">
                <a:solidFill>
                  <a:schemeClr val="tx1"/>
                </a:solidFill>
                <a:effectLst/>
                <a:latin typeface="+mn-lt"/>
                <a:ea typeface="+mn-ea"/>
                <a:cs typeface="+mn-cs"/>
              </a:rPr>
              <a:t>Object.seal</a:t>
            </a:r>
            <a:r>
              <a:rPr lang="en-US" sz="1200" kern="1200" dirty="0" smtClean="0">
                <a:solidFill>
                  <a:schemeClr val="tx1"/>
                </a:solidFill>
                <a:effectLst/>
                <a:latin typeface="+mn-lt"/>
                <a:ea typeface="+mn-ea"/>
                <a:cs typeface="+mn-cs"/>
              </a:rPr>
              <a:t>(), </a:t>
            </a:r>
          </a:p>
          <a:p>
            <a:pPr marL="171450" indent="-171450">
              <a:buFontTx/>
              <a:buChar char="-"/>
            </a:pPr>
            <a:r>
              <a:rPr lang="en-US" sz="1200" kern="1200" dirty="0" err="1" smtClean="0">
                <a:solidFill>
                  <a:schemeClr val="tx1"/>
                </a:solidFill>
                <a:effectLst/>
                <a:latin typeface="+mn-lt"/>
                <a:ea typeface="+mn-ea"/>
                <a:cs typeface="+mn-cs"/>
              </a:rPr>
              <a:t>Object.freeze</a:t>
            </a:r>
            <a:r>
              <a:rPr lang="en-US" sz="1200" kern="1200" dirty="0" smtClean="0">
                <a:solidFill>
                  <a:schemeClr val="tx1"/>
                </a:solidFill>
                <a:effectLst/>
                <a:latin typeface="+mn-lt"/>
                <a:ea typeface="+mn-ea"/>
                <a:cs typeface="+mn-cs"/>
              </a:rPr>
              <a:t>(), </a:t>
            </a:r>
          </a:p>
          <a:p>
            <a:pPr marL="171450" indent="-171450">
              <a:buFontTx/>
              <a:buChar char="-"/>
            </a:pPr>
            <a:r>
              <a:rPr lang="en-US" sz="1200" kern="1200" dirty="0" err="1" smtClean="0">
                <a:solidFill>
                  <a:schemeClr val="tx1"/>
                </a:solidFill>
                <a:effectLst/>
                <a:latin typeface="+mn-lt"/>
                <a:ea typeface="+mn-ea"/>
                <a:cs typeface="+mn-cs"/>
              </a:rPr>
              <a:t>Object.preventExtensions</a:t>
            </a:r>
            <a:r>
              <a:rPr lang="en-US" sz="1200" kern="1200" dirty="0" smtClean="0">
                <a:solidFill>
                  <a:schemeClr val="tx1"/>
                </a:solidFill>
                <a:effectLst/>
                <a:latin typeface="+mn-lt"/>
                <a:ea typeface="+mn-ea"/>
                <a:cs typeface="+mn-cs"/>
              </a:rPr>
              <a:t>()</a:t>
            </a:r>
          </a:p>
          <a:p>
            <a:pPr marL="171450" indent="-171450">
              <a:buFontTx/>
              <a:buChar char="-"/>
            </a:pPr>
            <a:r>
              <a:rPr lang="en-US" sz="1200" kern="1200" dirty="0" err="1" smtClean="0">
                <a:solidFill>
                  <a:schemeClr val="tx1"/>
                </a:solidFill>
                <a:effectLst/>
                <a:latin typeface="+mn-lt"/>
                <a:ea typeface="+mn-ea"/>
                <a:cs typeface="+mn-cs"/>
              </a:rPr>
              <a:t>Object.isSealed</a:t>
            </a:r>
            <a:r>
              <a:rPr lang="en-US" sz="1200" kern="1200" dirty="0" smtClean="0">
                <a:solidFill>
                  <a:schemeClr val="tx1"/>
                </a:solidFill>
                <a:effectLst/>
                <a:latin typeface="+mn-lt"/>
                <a:ea typeface="+mn-ea"/>
                <a:cs typeface="+mn-cs"/>
              </a:rPr>
              <a:t>()</a:t>
            </a:r>
          </a:p>
          <a:p>
            <a:pPr marL="171450" indent="-171450">
              <a:buFontTx/>
              <a:buChar char="-"/>
            </a:pPr>
            <a:r>
              <a:rPr lang="en-US" sz="1200" kern="1200" dirty="0" err="1" smtClean="0">
                <a:solidFill>
                  <a:schemeClr val="tx1"/>
                </a:solidFill>
                <a:effectLst/>
                <a:latin typeface="+mn-lt"/>
                <a:ea typeface="+mn-ea"/>
                <a:cs typeface="+mn-cs"/>
              </a:rPr>
              <a:t>Object.isFrozen</a:t>
            </a:r>
            <a:r>
              <a:rPr lang="en-US" sz="1200" kern="1200" dirty="0" smtClean="0">
                <a:solidFill>
                  <a:schemeClr val="tx1"/>
                </a:solidFill>
                <a:effectLst/>
                <a:latin typeface="+mn-lt"/>
                <a:ea typeface="+mn-ea"/>
                <a:cs typeface="+mn-cs"/>
              </a:rPr>
              <a:t>()</a:t>
            </a:r>
          </a:p>
          <a:p>
            <a:pPr marL="171450" indent="-171450">
              <a:buFontTx/>
              <a:buChar char="-"/>
            </a:pPr>
            <a:r>
              <a:rPr lang="en-US" sz="1200" kern="1200" dirty="0" err="1" smtClean="0">
                <a:solidFill>
                  <a:schemeClr val="tx1"/>
                </a:solidFill>
                <a:effectLst/>
                <a:latin typeface="+mn-lt"/>
                <a:ea typeface="+mn-ea"/>
                <a:cs typeface="+mn-cs"/>
              </a:rPr>
              <a:t>Object.isExtensible</a:t>
            </a:r>
            <a:r>
              <a:rPr lang="en-US" sz="1200" kern="1200" dirty="0" smtClean="0">
                <a:solidFill>
                  <a:schemeClr val="tx1"/>
                </a:solidFill>
                <a:effectLst/>
                <a:latin typeface="+mn-lt"/>
                <a:ea typeface="+mn-ea"/>
                <a:cs typeface="+mn-cs"/>
              </a:rPr>
              <a:t>()</a:t>
            </a:r>
          </a:p>
          <a:p>
            <a:pPr marL="171450" indent="-171450">
              <a:buFontTx/>
              <a:buChar char="-"/>
            </a:pPr>
            <a:r>
              <a:rPr lang="en-US" sz="1200" kern="1200" dirty="0" smtClean="0">
                <a:solidFill>
                  <a:schemeClr val="tx1"/>
                </a:solidFill>
                <a:effectLst/>
                <a:latin typeface="+mn-lt"/>
                <a:ea typeface="+mn-ea"/>
                <a:cs typeface="+mn-cs"/>
              </a:rPr>
              <a:t>Property attributes: writeable, value, enumerable, configurable, get, set</a:t>
            </a:r>
          </a:p>
          <a:p>
            <a:pPr marL="171450" indent="-171450">
              <a:buFontTx/>
              <a:buChar char="-"/>
            </a:pPr>
            <a:r>
              <a:rPr lang="en-US" sz="1200" kern="1200" dirty="0" smtClean="0">
                <a:solidFill>
                  <a:schemeClr val="tx1"/>
                </a:solidFill>
                <a:effectLst/>
                <a:latin typeface="+mn-lt"/>
                <a:ea typeface="+mn-ea"/>
                <a:cs typeface="+mn-cs"/>
              </a:rPr>
              <a:t>'use strict';- Strict Mode: No more implied global variables within functions. this is not bound to the global object by function form. apply and call do not default to the global object. No with statement. Setting a writeable: false property will throw. Deleting a configurable: false property will throw. Restrictions on </a:t>
            </a:r>
            <a:r>
              <a:rPr lang="en-US" sz="1200" kern="1200" dirty="0" err="1" smtClean="0">
                <a:solidFill>
                  <a:schemeClr val="tx1"/>
                </a:solidFill>
                <a:effectLst/>
                <a:latin typeface="+mn-lt"/>
                <a:ea typeface="+mn-ea"/>
                <a:cs typeface="+mn-cs"/>
              </a:rPr>
              <a:t>eval</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eval</a:t>
            </a:r>
            <a:r>
              <a:rPr lang="en-US" sz="1200" kern="1200" dirty="0" smtClean="0">
                <a:solidFill>
                  <a:schemeClr val="tx1"/>
                </a:solidFill>
                <a:effectLst/>
                <a:latin typeface="+mn-lt"/>
                <a:ea typeface="+mn-ea"/>
                <a:cs typeface="+mn-cs"/>
              </a:rPr>
              <a:t> and arguments are reserved. arguments not linked to parameters. No more </a:t>
            </a:r>
            <a:r>
              <a:rPr lang="en-US" sz="1200" kern="1200" dirty="0" err="1" smtClean="0">
                <a:solidFill>
                  <a:schemeClr val="tx1"/>
                </a:solidFill>
                <a:effectLst/>
                <a:latin typeface="+mn-lt"/>
                <a:ea typeface="+mn-ea"/>
                <a:cs typeface="+mn-cs"/>
              </a:rPr>
              <a:t>arguments.caller</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arguments.callee</a:t>
            </a:r>
            <a:r>
              <a:rPr lang="en-US" sz="1200" kern="1200" dirty="0" smtClean="0">
                <a:solidFill>
                  <a:schemeClr val="tx1"/>
                </a:solidFill>
                <a:effectLst/>
                <a:latin typeface="+mn-lt"/>
                <a:ea typeface="+mn-ea"/>
                <a:cs typeface="+mn-cs"/>
              </a:rPr>
              <a:t>. No more octal literals. Duplicate names in an object literal or function parameters are a syntax error</a:t>
            </a:r>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19</a:t>
            </a:fld>
            <a:endParaRPr lang="en-US"/>
          </a:p>
        </p:txBody>
      </p:sp>
    </p:spTree>
    <p:extLst>
      <p:ext uri="{BB962C8B-B14F-4D97-AF65-F5344CB8AC3E}">
        <p14:creationId xmlns:p14="http://schemas.microsoft.com/office/powerpoint/2010/main" val="14152720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Which means everybody</a:t>
            </a:r>
            <a:r>
              <a:rPr lang="en-US" baseline="0" dirty="0" smtClean="0"/>
              <a:t> is friends again. Google, </a:t>
            </a:r>
            <a:r>
              <a:rPr lang="en-US" baseline="0" dirty="0" err="1" smtClean="0"/>
              <a:t>facebook</a:t>
            </a:r>
            <a:r>
              <a:rPr lang="en-US" baseline="0" dirty="0" smtClean="0"/>
              <a:t>, </a:t>
            </a:r>
            <a:r>
              <a:rPr lang="en-US" baseline="0" dirty="0" err="1" smtClean="0"/>
              <a:t>mozilla</a:t>
            </a:r>
            <a:r>
              <a:rPr lang="en-US" baseline="0" dirty="0" smtClean="0"/>
              <a:t>, and Microsoft are working together to make </a:t>
            </a:r>
            <a:r>
              <a:rPr lang="en-US" baseline="0" dirty="0" err="1" smtClean="0"/>
              <a:t>javascript</a:t>
            </a:r>
            <a:r>
              <a:rPr lang="en-US" baseline="0" dirty="0" smtClean="0"/>
              <a:t> better</a:t>
            </a:r>
          </a:p>
          <a:p>
            <a:pPr marL="171450" indent="-171450">
              <a:buFont typeface="Arial" charset="0"/>
              <a:buChar char="•"/>
            </a:pPr>
            <a:r>
              <a:rPr lang="en-US" baseline="0" dirty="0" smtClean="0"/>
              <a:t>This started with the </a:t>
            </a:r>
            <a:r>
              <a:rPr lang="en-US" baseline="0" dirty="0" err="1" smtClean="0"/>
              <a:t>es</a:t>
            </a:r>
            <a:r>
              <a:rPr lang="en-US" baseline="0" dirty="0" smtClean="0"/>
              <a:t> 5 </a:t>
            </a:r>
            <a:r>
              <a:rPr lang="en-US" baseline="0" dirty="0" err="1" smtClean="0"/>
              <a:t>realease</a:t>
            </a:r>
            <a:r>
              <a:rPr lang="en-US" baseline="0" dirty="0" smtClean="0"/>
              <a:t>. </a:t>
            </a:r>
          </a:p>
        </p:txBody>
      </p:sp>
      <p:sp>
        <p:nvSpPr>
          <p:cNvPr id="4" name="Slide Number Placeholder 3"/>
          <p:cNvSpPr>
            <a:spLocks noGrp="1"/>
          </p:cNvSpPr>
          <p:nvPr>
            <p:ph type="sldNum" sz="quarter" idx="10"/>
          </p:nvPr>
        </p:nvSpPr>
        <p:spPr/>
        <p:txBody>
          <a:bodyPr/>
          <a:lstStyle/>
          <a:p>
            <a:fld id="{A5A83B7B-4D25-BA45-B9FA-9529B2D42FB1}" type="slidenum">
              <a:rPr lang="en-US" smtClean="0"/>
              <a:t>20</a:t>
            </a:fld>
            <a:endParaRPr lang="en-US"/>
          </a:p>
        </p:txBody>
      </p:sp>
    </p:spTree>
    <p:extLst>
      <p:ext uri="{BB962C8B-B14F-4D97-AF65-F5344CB8AC3E}">
        <p14:creationId xmlns:p14="http://schemas.microsoft.com/office/powerpoint/2010/main" val="8770162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Post</a:t>
            </a:r>
            <a:r>
              <a:rPr lang="en-US" baseline="0" dirty="0" smtClean="0"/>
              <a:t> mortem: Cause of death. No constraints in implementation lead to medical complications</a:t>
            </a:r>
            <a:endParaRPr lang="en-US" dirty="0" smtClean="0"/>
          </a:p>
        </p:txBody>
      </p:sp>
      <p:sp>
        <p:nvSpPr>
          <p:cNvPr id="4" name="Slide Number Placeholder 3"/>
          <p:cNvSpPr>
            <a:spLocks noGrp="1"/>
          </p:cNvSpPr>
          <p:nvPr>
            <p:ph type="sldNum" sz="quarter" idx="10"/>
          </p:nvPr>
        </p:nvSpPr>
        <p:spPr/>
        <p:txBody>
          <a:bodyPr/>
          <a:lstStyle/>
          <a:p>
            <a:fld id="{A5A83B7B-4D25-BA45-B9FA-9529B2D42FB1}" type="slidenum">
              <a:rPr lang="en-US" smtClean="0"/>
              <a:t>21</a:t>
            </a:fld>
            <a:endParaRPr lang="en-US"/>
          </a:p>
        </p:txBody>
      </p:sp>
    </p:spTree>
    <p:extLst>
      <p:ext uri="{BB962C8B-B14F-4D97-AF65-F5344CB8AC3E}">
        <p14:creationId xmlns:p14="http://schemas.microsoft.com/office/powerpoint/2010/main" val="643176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24</a:t>
            </a:fld>
            <a:endParaRPr lang="en-US"/>
          </a:p>
        </p:txBody>
      </p:sp>
    </p:spTree>
    <p:extLst>
      <p:ext uri="{BB962C8B-B14F-4D97-AF65-F5344CB8AC3E}">
        <p14:creationId xmlns:p14="http://schemas.microsoft.com/office/powerpoint/2010/main" val="33075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2</a:t>
            </a:fld>
            <a:endParaRPr lang="en-US"/>
          </a:p>
        </p:txBody>
      </p:sp>
    </p:spTree>
    <p:extLst>
      <p:ext uri="{BB962C8B-B14F-4D97-AF65-F5344CB8AC3E}">
        <p14:creationId xmlns:p14="http://schemas.microsoft.com/office/powerpoint/2010/main" val="12293214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But first </a:t>
            </a:r>
          </a:p>
          <a:p>
            <a:pPr marL="171450" indent="-171450">
              <a:buFont typeface="Arial" charset="0"/>
              <a:buChar char="•"/>
            </a:pPr>
            <a:r>
              <a:rPr lang="en-US" dirty="0" smtClean="0"/>
              <a:t>Actual</a:t>
            </a:r>
            <a:r>
              <a:rPr lang="en-US" baseline="0" dirty="0" smtClean="0"/>
              <a:t> official name is </a:t>
            </a:r>
            <a:r>
              <a:rPr lang="en-US" baseline="0" dirty="0" err="1" smtClean="0"/>
              <a:t>Ecmascript</a:t>
            </a:r>
            <a:endParaRPr lang="en-US" baseline="0" dirty="0" smtClean="0"/>
          </a:p>
          <a:p>
            <a:pPr marL="171450" indent="-171450">
              <a:buFont typeface="Arial" charset="0"/>
              <a:buChar char="•"/>
            </a:pPr>
            <a:r>
              <a:rPr lang="en-US" baseline="0" dirty="0" smtClean="0"/>
              <a:t>Why didn’t it just die.</a:t>
            </a:r>
          </a:p>
          <a:p>
            <a:pPr marL="171450" indent="-171450">
              <a:buFont typeface="Arial" charset="0"/>
              <a:buChar char="•"/>
            </a:pPr>
            <a:r>
              <a:rPr lang="en-US" baseline="0" dirty="0" smtClean="0"/>
              <a:t>3 possible reasons. </a:t>
            </a:r>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25</a:t>
            </a:fld>
            <a:endParaRPr lang="en-US"/>
          </a:p>
        </p:txBody>
      </p:sp>
    </p:spTree>
    <p:extLst>
      <p:ext uri="{BB962C8B-B14F-4D97-AF65-F5344CB8AC3E}">
        <p14:creationId xmlns:p14="http://schemas.microsoft.com/office/powerpoint/2010/main" val="11770619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At</a:t>
            </a:r>
            <a:r>
              <a:rPr lang="en-US" baseline="0" dirty="0" smtClean="0"/>
              <a:t> the explosion of the web, it was the only language. </a:t>
            </a:r>
          </a:p>
          <a:p>
            <a:pPr marL="0" indent="0">
              <a:buFont typeface="Arial" charset="0"/>
              <a:buNone/>
            </a:pPr>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26</a:t>
            </a:fld>
            <a:endParaRPr lang="en-US"/>
          </a:p>
        </p:txBody>
      </p:sp>
    </p:spTree>
    <p:extLst>
      <p:ext uri="{BB962C8B-B14F-4D97-AF65-F5344CB8AC3E}">
        <p14:creationId xmlns:p14="http://schemas.microsoft.com/office/powerpoint/2010/main" val="12987505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Isolation of concern</a:t>
            </a:r>
          </a:p>
          <a:p>
            <a:pPr marL="171450" indent="-171450">
              <a:buFont typeface="Arial" charset="0"/>
              <a:buChar char="•"/>
            </a:pPr>
            <a:r>
              <a:rPr lang="en-US" dirty="0" smtClean="0"/>
              <a:t>Really</a:t>
            </a:r>
            <a:r>
              <a:rPr lang="en-US" baseline="0" dirty="0" smtClean="0"/>
              <a:t> simple asynchronous programming </a:t>
            </a:r>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27</a:t>
            </a:fld>
            <a:endParaRPr lang="en-US"/>
          </a:p>
        </p:txBody>
      </p:sp>
    </p:spTree>
    <p:extLst>
      <p:ext uri="{BB962C8B-B14F-4D97-AF65-F5344CB8AC3E}">
        <p14:creationId xmlns:p14="http://schemas.microsoft.com/office/powerpoint/2010/main" val="5590954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sort off </a:t>
            </a:r>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28</a:t>
            </a:fld>
            <a:endParaRPr lang="en-US"/>
          </a:p>
        </p:txBody>
      </p:sp>
    </p:spTree>
    <p:extLst>
      <p:ext uri="{BB962C8B-B14F-4D97-AF65-F5344CB8AC3E}">
        <p14:creationId xmlns:p14="http://schemas.microsoft.com/office/powerpoint/2010/main" val="10715715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Lambda </a:t>
            </a:r>
            <a:r>
              <a:rPr lang="en-US" baseline="0" dirty="0" smtClean="0"/>
              <a:t>expressions has always been available in </a:t>
            </a:r>
            <a:r>
              <a:rPr lang="en-US" baseline="0" dirty="0" err="1" smtClean="0"/>
              <a:t>javascript</a:t>
            </a:r>
            <a:endParaRPr lang="en-US" baseline="0" dirty="0" smtClean="0"/>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29</a:t>
            </a:fld>
            <a:endParaRPr lang="en-US"/>
          </a:p>
        </p:txBody>
      </p:sp>
    </p:spTree>
    <p:extLst>
      <p:ext uri="{BB962C8B-B14F-4D97-AF65-F5344CB8AC3E}">
        <p14:creationId xmlns:p14="http://schemas.microsoft.com/office/powerpoint/2010/main" val="13566358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Functions are first class citizen</a:t>
            </a:r>
            <a:r>
              <a:rPr lang="en-US" baseline="0" dirty="0" smtClean="0"/>
              <a:t> so lambda expression have always been there</a:t>
            </a:r>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31</a:t>
            </a:fld>
            <a:endParaRPr lang="en-US"/>
          </a:p>
        </p:txBody>
      </p:sp>
    </p:spTree>
    <p:extLst>
      <p:ext uri="{BB962C8B-B14F-4D97-AF65-F5344CB8AC3E}">
        <p14:creationId xmlns:p14="http://schemas.microsoft.com/office/powerpoint/2010/main" val="11872993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aseline="0" dirty="0" smtClean="0"/>
              <a:t>Called meeting that lead to the Signing of the Agile Manifesto.  Pretty much started agile.</a:t>
            </a:r>
          </a:p>
          <a:p>
            <a:pPr marL="171450" indent="-171450">
              <a:buFont typeface="Arial" charset="0"/>
              <a:buChar char="•"/>
            </a:pPr>
            <a:r>
              <a:rPr lang="en-US" baseline="0" dirty="0" smtClean="0"/>
              <a:t>He has video titled The Last Programming Language. </a:t>
            </a:r>
          </a:p>
          <a:p>
            <a:pPr marL="171450" indent="-171450">
              <a:buFont typeface="Arial" charset="0"/>
              <a:buChar char="•"/>
            </a:pPr>
            <a:r>
              <a:rPr lang="en-US" baseline="0" dirty="0" smtClean="0"/>
              <a:t>Discipline applied to binary</a:t>
            </a:r>
          </a:p>
          <a:p>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33</a:t>
            </a:fld>
            <a:endParaRPr lang="en-US"/>
          </a:p>
        </p:txBody>
      </p:sp>
    </p:spTree>
    <p:extLst>
      <p:ext uri="{BB962C8B-B14F-4D97-AF65-F5344CB8AC3E}">
        <p14:creationId xmlns:p14="http://schemas.microsoft.com/office/powerpoint/2010/main" val="17648247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not saying</a:t>
            </a:r>
            <a:r>
              <a:rPr lang="en-US" baseline="0" dirty="0" smtClean="0"/>
              <a:t> JavaScript is going to end other languages or be come the chosen one. But it </a:t>
            </a:r>
            <a:r>
              <a:rPr lang="en-US" baseline="0" dirty="0" err="1" smtClean="0"/>
              <a:t>ain’t</a:t>
            </a:r>
            <a:r>
              <a:rPr lang="en-US" baseline="0" dirty="0" smtClean="0"/>
              <a:t> going anywhere </a:t>
            </a:r>
            <a:r>
              <a:rPr lang="en-US" baseline="0" smtClean="0"/>
              <a:t>any time soon.  </a:t>
            </a:r>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34</a:t>
            </a:fld>
            <a:endParaRPr lang="en-US"/>
          </a:p>
        </p:txBody>
      </p:sp>
    </p:spTree>
    <p:extLst>
      <p:ext uri="{BB962C8B-B14F-4D97-AF65-F5344CB8AC3E}">
        <p14:creationId xmlns:p14="http://schemas.microsoft.com/office/powerpoint/2010/main" val="12678426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39</a:t>
            </a:fld>
            <a:endParaRPr lang="en-US"/>
          </a:p>
        </p:txBody>
      </p:sp>
    </p:spTree>
    <p:extLst>
      <p:ext uri="{BB962C8B-B14F-4D97-AF65-F5344CB8AC3E}">
        <p14:creationId xmlns:p14="http://schemas.microsoft.com/office/powerpoint/2010/main" val="1104723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I’m</a:t>
            </a:r>
            <a:r>
              <a:rPr lang="en-US" baseline="0" dirty="0" smtClean="0"/>
              <a:t> on of those people</a:t>
            </a:r>
          </a:p>
          <a:p>
            <a:pPr marL="171450" indent="-171450">
              <a:buFont typeface="Arial" charset="0"/>
              <a:buChar char="•"/>
            </a:pPr>
            <a:r>
              <a:rPr lang="en-US" baseline="0" dirty="0" smtClean="0"/>
              <a:t>Never thought I would be. </a:t>
            </a:r>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3</a:t>
            </a:fld>
            <a:endParaRPr lang="en-US"/>
          </a:p>
        </p:txBody>
      </p:sp>
    </p:spTree>
    <p:extLst>
      <p:ext uri="{BB962C8B-B14F-4D97-AF65-F5344CB8AC3E}">
        <p14:creationId xmlns:p14="http://schemas.microsoft.com/office/powerpoint/2010/main" val="1423837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a:t>
            </a:r>
            <a:r>
              <a:rPr lang="en-US" baseline="0" dirty="0" smtClean="0"/>
              <a:t> response might be something like</a:t>
            </a:r>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4</a:t>
            </a:fld>
            <a:endParaRPr lang="en-US"/>
          </a:p>
        </p:txBody>
      </p:sp>
    </p:spTree>
    <p:extLst>
      <p:ext uri="{BB962C8B-B14F-4D97-AF65-F5344CB8AC3E}">
        <p14:creationId xmlns:p14="http://schemas.microsoft.com/office/powerpoint/2010/main" val="79957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I </a:t>
            </a:r>
            <a:r>
              <a:rPr lang="en-US" dirty="0" smtClean="0"/>
              <a:t>felt the same</a:t>
            </a:r>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5</a:t>
            </a:fld>
            <a:endParaRPr lang="en-US"/>
          </a:p>
        </p:txBody>
      </p:sp>
    </p:spTree>
    <p:extLst>
      <p:ext uri="{BB962C8B-B14F-4D97-AF65-F5344CB8AC3E}">
        <p14:creationId xmlns:p14="http://schemas.microsoft.com/office/powerpoint/2010/main" val="1418869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aseline="0" dirty="0" smtClean="0"/>
              <a:t>I started listing to this guy. </a:t>
            </a:r>
          </a:p>
          <a:p>
            <a:pPr marL="171450" indent="-171450">
              <a:buFont typeface="Arial" charset="0"/>
              <a:buChar char="•"/>
            </a:pPr>
            <a:r>
              <a:rPr lang="en-US" baseline="0" dirty="0" smtClean="0"/>
              <a:t>Before that I was like</a:t>
            </a:r>
          </a:p>
        </p:txBody>
      </p:sp>
      <p:sp>
        <p:nvSpPr>
          <p:cNvPr id="4" name="Slide Number Placeholder 3"/>
          <p:cNvSpPr>
            <a:spLocks noGrp="1"/>
          </p:cNvSpPr>
          <p:nvPr>
            <p:ph type="sldNum" sz="quarter" idx="10"/>
          </p:nvPr>
        </p:nvSpPr>
        <p:spPr/>
        <p:txBody>
          <a:bodyPr/>
          <a:lstStyle/>
          <a:p>
            <a:fld id="{A5A83B7B-4D25-BA45-B9FA-9529B2D42FB1}" type="slidenum">
              <a:rPr lang="en-US" smtClean="0"/>
              <a:t>6</a:t>
            </a:fld>
            <a:endParaRPr lang="en-US"/>
          </a:p>
        </p:txBody>
      </p:sp>
    </p:spTree>
    <p:extLst>
      <p:ext uri="{BB962C8B-B14F-4D97-AF65-F5344CB8AC3E}">
        <p14:creationId xmlns:p14="http://schemas.microsoft.com/office/powerpoint/2010/main" val="767967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aseline="0" dirty="0" err="1" smtClean="0"/>
              <a:t>Zk</a:t>
            </a:r>
            <a:r>
              <a:rPr lang="en-US" baseline="0" dirty="0" smtClean="0"/>
              <a:t> </a:t>
            </a:r>
          </a:p>
          <a:p>
            <a:pPr marL="171450" indent="-171450">
              <a:buFont typeface="Arial" charset="0"/>
              <a:buChar char="•"/>
            </a:pPr>
            <a:r>
              <a:rPr lang="en-US" baseline="0" dirty="0" err="1" smtClean="0"/>
              <a:t>Crockfor</a:t>
            </a:r>
            <a:r>
              <a:rPr lang="en-US" baseline="0" dirty="0" smtClean="0"/>
              <a:t> wrote a book</a:t>
            </a:r>
          </a:p>
        </p:txBody>
      </p:sp>
      <p:sp>
        <p:nvSpPr>
          <p:cNvPr id="4" name="Slide Number Placeholder 3"/>
          <p:cNvSpPr>
            <a:spLocks noGrp="1"/>
          </p:cNvSpPr>
          <p:nvPr>
            <p:ph type="sldNum" sz="quarter" idx="10"/>
          </p:nvPr>
        </p:nvSpPr>
        <p:spPr/>
        <p:txBody>
          <a:bodyPr/>
          <a:lstStyle/>
          <a:p>
            <a:fld id="{A5A83B7B-4D25-BA45-B9FA-9529B2D42FB1}" type="slidenum">
              <a:rPr lang="en-US" smtClean="0"/>
              <a:t>7</a:t>
            </a:fld>
            <a:endParaRPr lang="en-US"/>
          </a:p>
        </p:txBody>
      </p:sp>
    </p:spTree>
    <p:extLst>
      <p:ext uri="{BB962C8B-B14F-4D97-AF65-F5344CB8AC3E}">
        <p14:creationId xmlns:p14="http://schemas.microsoft.com/office/powerpoint/2010/main" val="390297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Huge Contrast</a:t>
            </a:r>
            <a:r>
              <a:rPr lang="en-US" baseline="0" dirty="0" smtClean="0"/>
              <a:t> </a:t>
            </a:r>
          </a:p>
          <a:p>
            <a:pPr marL="171450" indent="-171450">
              <a:buFont typeface="Arial" charset="0"/>
              <a:buChar char="•"/>
            </a:pPr>
            <a:r>
              <a:rPr lang="en-US" baseline="0" dirty="0" smtClean="0"/>
              <a:t>He created a </a:t>
            </a:r>
            <a:r>
              <a:rPr lang="en-US" baseline="0" dirty="0" err="1" smtClean="0"/>
              <a:t>Linting</a:t>
            </a:r>
            <a:r>
              <a:rPr lang="en-US" baseline="0" dirty="0" smtClean="0"/>
              <a:t> tool to tell you about errors in your code </a:t>
            </a:r>
          </a:p>
          <a:p>
            <a:pPr marL="171450" indent="-171450">
              <a:buFont typeface="Arial" charset="0"/>
              <a:buChar char="•"/>
            </a:pPr>
            <a:r>
              <a:rPr lang="en-US" baseline="0" dirty="0" err="1" smtClean="0"/>
              <a:t>Javascript</a:t>
            </a:r>
            <a:r>
              <a:rPr lang="en-US" baseline="0" dirty="0" smtClean="0"/>
              <a:t> is interpreted, not compiled and it’s not type safe.</a:t>
            </a:r>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8</a:t>
            </a:fld>
            <a:endParaRPr lang="en-US"/>
          </a:p>
        </p:txBody>
      </p:sp>
    </p:spTree>
    <p:extLst>
      <p:ext uri="{BB962C8B-B14F-4D97-AF65-F5344CB8AC3E}">
        <p14:creationId xmlns:p14="http://schemas.microsoft.com/office/powerpoint/2010/main" val="1967156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9</a:t>
            </a:fld>
            <a:endParaRPr lang="en-US"/>
          </a:p>
        </p:txBody>
      </p:sp>
    </p:spTree>
    <p:extLst>
      <p:ext uri="{BB962C8B-B14F-4D97-AF65-F5344CB8AC3E}">
        <p14:creationId xmlns:p14="http://schemas.microsoft.com/office/powerpoint/2010/main" val="2093109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43E98B4-F5D6-1B4B-A12A-44BAEAD1E1E5}" type="datetimeFigureOut">
              <a:rPr lang="en-US" smtClean="0"/>
              <a:t>9/2/15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0123AC-8DDC-E548-A765-5F08CE9F2328}" type="slidenum">
              <a:rPr lang="en-US" smtClean="0"/>
              <a:t>‹#›</a:t>
            </a:fld>
            <a:endParaRPr lang="en-US"/>
          </a:p>
        </p:txBody>
      </p:sp>
    </p:spTree>
    <p:extLst>
      <p:ext uri="{BB962C8B-B14F-4D97-AF65-F5344CB8AC3E}">
        <p14:creationId xmlns:p14="http://schemas.microsoft.com/office/powerpoint/2010/main" val="774765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3E98B4-F5D6-1B4B-A12A-44BAEAD1E1E5}" type="datetimeFigureOut">
              <a:rPr lang="en-US" smtClean="0"/>
              <a:t>9/2/15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0123AC-8DDC-E548-A765-5F08CE9F2328}" type="slidenum">
              <a:rPr lang="en-US" smtClean="0"/>
              <a:t>‹#›</a:t>
            </a:fld>
            <a:endParaRPr lang="en-US"/>
          </a:p>
        </p:txBody>
      </p:sp>
    </p:spTree>
    <p:extLst>
      <p:ext uri="{BB962C8B-B14F-4D97-AF65-F5344CB8AC3E}">
        <p14:creationId xmlns:p14="http://schemas.microsoft.com/office/powerpoint/2010/main" val="734761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3E98B4-F5D6-1B4B-A12A-44BAEAD1E1E5}" type="datetimeFigureOut">
              <a:rPr lang="en-US" smtClean="0"/>
              <a:t>9/2/15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0123AC-8DDC-E548-A765-5F08CE9F2328}" type="slidenum">
              <a:rPr lang="en-US" smtClean="0"/>
              <a:t>‹#›</a:t>
            </a:fld>
            <a:endParaRPr lang="en-US"/>
          </a:p>
        </p:txBody>
      </p:sp>
    </p:spTree>
    <p:extLst>
      <p:ext uri="{BB962C8B-B14F-4D97-AF65-F5344CB8AC3E}">
        <p14:creationId xmlns:p14="http://schemas.microsoft.com/office/powerpoint/2010/main" val="1109610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3E98B4-F5D6-1B4B-A12A-44BAEAD1E1E5}" type="datetimeFigureOut">
              <a:rPr lang="en-US" smtClean="0"/>
              <a:t>9/2/15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0123AC-8DDC-E548-A765-5F08CE9F2328}" type="slidenum">
              <a:rPr lang="en-US" smtClean="0"/>
              <a:t>‹#›</a:t>
            </a:fld>
            <a:endParaRPr lang="en-US"/>
          </a:p>
        </p:txBody>
      </p:sp>
    </p:spTree>
    <p:extLst>
      <p:ext uri="{BB962C8B-B14F-4D97-AF65-F5344CB8AC3E}">
        <p14:creationId xmlns:p14="http://schemas.microsoft.com/office/powerpoint/2010/main" val="1410777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43E98B4-F5D6-1B4B-A12A-44BAEAD1E1E5}" type="datetimeFigureOut">
              <a:rPr lang="en-US" smtClean="0"/>
              <a:t>9/2/15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0123AC-8DDC-E548-A765-5F08CE9F2328}" type="slidenum">
              <a:rPr lang="en-US" smtClean="0"/>
              <a:t>‹#›</a:t>
            </a:fld>
            <a:endParaRPr lang="en-US"/>
          </a:p>
        </p:txBody>
      </p:sp>
    </p:spTree>
    <p:extLst>
      <p:ext uri="{BB962C8B-B14F-4D97-AF65-F5344CB8AC3E}">
        <p14:creationId xmlns:p14="http://schemas.microsoft.com/office/powerpoint/2010/main" val="574042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43E98B4-F5D6-1B4B-A12A-44BAEAD1E1E5}" type="datetimeFigureOut">
              <a:rPr lang="en-US" smtClean="0"/>
              <a:t>9/2/15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0123AC-8DDC-E548-A765-5F08CE9F2328}" type="slidenum">
              <a:rPr lang="en-US" smtClean="0"/>
              <a:t>‹#›</a:t>
            </a:fld>
            <a:endParaRPr lang="en-US"/>
          </a:p>
        </p:txBody>
      </p:sp>
    </p:spTree>
    <p:extLst>
      <p:ext uri="{BB962C8B-B14F-4D97-AF65-F5344CB8AC3E}">
        <p14:creationId xmlns:p14="http://schemas.microsoft.com/office/powerpoint/2010/main" val="1431553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43E98B4-F5D6-1B4B-A12A-44BAEAD1E1E5}" type="datetimeFigureOut">
              <a:rPr lang="en-US" smtClean="0"/>
              <a:t>9/2/15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0123AC-8DDC-E548-A765-5F08CE9F2328}" type="slidenum">
              <a:rPr lang="en-US" smtClean="0"/>
              <a:t>‹#›</a:t>
            </a:fld>
            <a:endParaRPr lang="en-US"/>
          </a:p>
        </p:txBody>
      </p:sp>
    </p:spTree>
    <p:extLst>
      <p:ext uri="{BB962C8B-B14F-4D97-AF65-F5344CB8AC3E}">
        <p14:creationId xmlns:p14="http://schemas.microsoft.com/office/powerpoint/2010/main" val="1859133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43E98B4-F5D6-1B4B-A12A-44BAEAD1E1E5}" type="datetimeFigureOut">
              <a:rPr lang="en-US" smtClean="0"/>
              <a:t>9/2/15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0123AC-8DDC-E548-A765-5F08CE9F2328}" type="slidenum">
              <a:rPr lang="en-US" smtClean="0"/>
              <a:t>‹#›</a:t>
            </a:fld>
            <a:endParaRPr lang="en-US"/>
          </a:p>
        </p:txBody>
      </p:sp>
    </p:spTree>
    <p:extLst>
      <p:ext uri="{BB962C8B-B14F-4D97-AF65-F5344CB8AC3E}">
        <p14:creationId xmlns:p14="http://schemas.microsoft.com/office/powerpoint/2010/main" val="568679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3E98B4-F5D6-1B4B-A12A-44BAEAD1E1E5}" type="datetimeFigureOut">
              <a:rPr lang="en-US" smtClean="0"/>
              <a:t>9/2/15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0123AC-8DDC-E548-A765-5F08CE9F2328}" type="slidenum">
              <a:rPr lang="en-US" smtClean="0"/>
              <a:t>‹#›</a:t>
            </a:fld>
            <a:endParaRPr lang="en-US"/>
          </a:p>
        </p:txBody>
      </p:sp>
    </p:spTree>
    <p:extLst>
      <p:ext uri="{BB962C8B-B14F-4D97-AF65-F5344CB8AC3E}">
        <p14:creationId xmlns:p14="http://schemas.microsoft.com/office/powerpoint/2010/main" val="1486345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3E98B4-F5D6-1B4B-A12A-44BAEAD1E1E5}" type="datetimeFigureOut">
              <a:rPr lang="en-US" smtClean="0"/>
              <a:t>9/2/15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0123AC-8DDC-E548-A765-5F08CE9F2328}" type="slidenum">
              <a:rPr lang="en-US" smtClean="0"/>
              <a:t>‹#›</a:t>
            </a:fld>
            <a:endParaRPr lang="en-US"/>
          </a:p>
        </p:txBody>
      </p:sp>
    </p:spTree>
    <p:extLst>
      <p:ext uri="{BB962C8B-B14F-4D97-AF65-F5344CB8AC3E}">
        <p14:creationId xmlns:p14="http://schemas.microsoft.com/office/powerpoint/2010/main" val="1482549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3E98B4-F5D6-1B4B-A12A-44BAEAD1E1E5}" type="datetimeFigureOut">
              <a:rPr lang="en-US" smtClean="0"/>
              <a:t>9/2/15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0123AC-8DDC-E548-A765-5F08CE9F2328}" type="slidenum">
              <a:rPr lang="en-US" smtClean="0"/>
              <a:t>‹#›</a:t>
            </a:fld>
            <a:endParaRPr lang="en-US"/>
          </a:p>
        </p:txBody>
      </p:sp>
    </p:spTree>
    <p:extLst>
      <p:ext uri="{BB962C8B-B14F-4D97-AF65-F5344CB8AC3E}">
        <p14:creationId xmlns:p14="http://schemas.microsoft.com/office/powerpoint/2010/main" val="210012351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3E98B4-F5D6-1B4B-A12A-44BAEAD1E1E5}" type="datetimeFigureOut">
              <a:rPr lang="en-US" smtClean="0"/>
              <a:t>9/2/15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0123AC-8DDC-E548-A765-5F08CE9F2328}" type="slidenum">
              <a:rPr lang="en-US" smtClean="0"/>
              <a:t>‹#›</a:t>
            </a:fld>
            <a:endParaRPr lang="en-US"/>
          </a:p>
        </p:txBody>
      </p:sp>
    </p:spTree>
    <p:extLst>
      <p:ext uri="{BB962C8B-B14F-4D97-AF65-F5344CB8AC3E}">
        <p14:creationId xmlns:p14="http://schemas.microsoft.com/office/powerpoint/2010/main" val="17175730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w3.org/community/webed/wiki/A_Short_History_of_JavaScript" TargetMode="External"/><Relationship Id="rId4" Type="http://schemas.openxmlformats.org/officeDocument/2006/relationships/hyperlink" Target="http://wiki.ecmascript.org/doku.php?id=harmony:harmony" TargetMode="External"/><Relationship Id="rId5" Type="http://schemas.openxmlformats.org/officeDocument/2006/relationships/hyperlink" Target="https://developer.mozilla.org/en-US/docs/Web/JavaScript/EventLoop" TargetMode="External"/><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9458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576" y="0"/>
            <a:ext cx="12299576" cy="6857999"/>
          </a:xfrm>
        </p:spPr>
      </p:pic>
    </p:spTree>
    <p:extLst>
      <p:ext uri="{BB962C8B-B14F-4D97-AF65-F5344CB8AC3E}">
        <p14:creationId xmlns:p14="http://schemas.microsoft.com/office/powerpoint/2010/main" val="3209828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10909" y="1961495"/>
            <a:ext cx="4351338" cy="4351338"/>
          </a:xfrm>
        </p:spPr>
      </p:pic>
      <p:sp>
        <p:nvSpPr>
          <p:cNvPr id="5" name="Rectangle 4"/>
          <p:cNvSpPr/>
          <p:nvPr/>
        </p:nvSpPr>
        <p:spPr>
          <a:xfrm>
            <a:off x="2097742" y="395428"/>
            <a:ext cx="7691718" cy="923330"/>
          </a:xfrm>
          <a:prstGeom prst="rect">
            <a:avLst/>
          </a:prstGeom>
          <a:noFill/>
        </p:spPr>
        <p:txBody>
          <a:bodyPr wrap="square" lIns="91440" tIns="45720" rIns="91440" bIns="45720">
            <a:spAutoFit/>
          </a:bodyPr>
          <a:lstStyle/>
          <a:p>
            <a:pPr algn="ct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Brendan </a:t>
            </a:r>
            <a:r>
              <a:rPr lang="en-US" sz="5400" b="1" dirty="0" err="1"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Eich</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20910174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rot="20170269">
            <a:off x="2689693" y="2525878"/>
            <a:ext cx="6336643" cy="1754326"/>
          </a:xfrm>
          <a:prstGeom prst="rect">
            <a:avLst/>
          </a:prstGeom>
          <a:noFill/>
        </p:spPr>
        <p:txBody>
          <a:bodyPr wrap="square" lIns="91440" tIns="45720" rIns="91440" bIns="45720">
            <a:spAutoFit/>
          </a:bodyPr>
          <a:lstStyle/>
          <a:p>
            <a:pPr algn="ct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Is making my mind feel like …</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9195197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396" y="1"/>
            <a:ext cx="12209396" cy="6857999"/>
          </a:xfrm>
        </p:spPr>
      </p:pic>
    </p:spTree>
    <p:extLst>
      <p:ext uri="{BB962C8B-B14F-4D97-AF65-F5344CB8AC3E}">
        <p14:creationId xmlns:p14="http://schemas.microsoft.com/office/powerpoint/2010/main" val="15402899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rot="20170269">
            <a:off x="2689693" y="2941376"/>
            <a:ext cx="6336643" cy="923330"/>
          </a:xfrm>
          <a:prstGeom prst="rect">
            <a:avLst/>
          </a:prstGeom>
          <a:noFill/>
        </p:spPr>
        <p:txBody>
          <a:bodyPr wrap="square" lIns="91440" tIns="45720" rIns="91440" bIns="45720">
            <a:spAutoFit/>
          </a:bodyPr>
          <a:lstStyle/>
          <a:p>
            <a:pPr algn="ct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So what’s the story…</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9602737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2192000" cy="6883823"/>
          </a:xfrm>
          <a:prstGeom prst="rect">
            <a:avLst/>
          </a:prstGeom>
        </p:spPr>
      </p:pic>
    </p:spTree>
    <p:extLst>
      <p:ext uri="{BB962C8B-B14F-4D97-AF65-F5344CB8AC3E}">
        <p14:creationId xmlns:p14="http://schemas.microsoft.com/office/powerpoint/2010/main" val="18454321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729" y="1"/>
            <a:ext cx="11618259" cy="6858000"/>
          </a:xfrm>
          <a:prstGeom prst="rect">
            <a:avLst/>
          </a:prstGeom>
        </p:spPr>
      </p:pic>
    </p:spTree>
    <p:extLst>
      <p:ext uri="{BB962C8B-B14F-4D97-AF65-F5344CB8AC3E}">
        <p14:creationId xmlns:p14="http://schemas.microsoft.com/office/powerpoint/2010/main" val="18710565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24164" y="2216596"/>
            <a:ext cx="6336643" cy="1754326"/>
          </a:xfrm>
          <a:prstGeom prst="rect">
            <a:avLst/>
          </a:prstGeom>
          <a:noFill/>
        </p:spPr>
        <p:txBody>
          <a:bodyPr wrap="square" lIns="91440" tIns="45720" rIns="91440" bIns="45720">
            <a:spAutoFit/>
          </a:bodyPr>
          <a:lstStyle/>
          <a:p>
            <a:pPr algn="ct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The other browser fought valiantly </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574240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5905" y="1880420"/>
            <a:ext cx="6336643" cy="2585323"/>
          </a:xfrm>
          <a:prstGeom prst="rect">
            <a:avLst/>
          </a:prstGeom>
          <a:noFill/>
        </p:spPr>
        <p:txBody>
          <a:bodyPr wrap="square" lIns="91440" tIns="45720" rIns="91440" bIns="45720">
            <a:spAutoFit/>
          </a:bodyPr>
          <a:lstStyle/>
          <a:p>
            <a:pPr algn="ct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Everybody start paying attention to standards </a:t>
            </a:r>
            <a:endPar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9728709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008529" y="2458643"/>
            <a:ext cx="9977718" cy="1754326"/>
          </a:xfrm>
          <a:prstGeom prst="rect">
            <a:avLst/>
          </a:prstGeom>
          <a:noFill/>
        </p:spPr>
        <p:txBody>
          <a:bodyPr wrap="square" lIns="91440" tIns="45720" rIns="91440" bIns="45720">
            <a:spAutoFit/>
          </a:bodyPr>
          <a:lstStyle/>
          <a:p>
            <a:pPr algn="ct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On December 3, 2009, ECMA-262 5</a:t>
            </a:r>
            <a:r>
              <a:rPr lang="en-US" sz="5400" b="1" baseline="30000"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th</a:t>
            </a: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edition </a:t>
            </a:r>
            <a:r>
              <a:rPr lang="en-US" sz="5400" b="1"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was published</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3034080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19999" y="2324172"/>
            <a:ext cx="6336643" cy="1754326"/>
          </a:xfrm>
          <a:prstGeom prst="rect">
            <a:avLst/>
          </a:prstGeom>
          <a:noFill/>
        </p:spPr>
        <p:txBody>
          <a:bodyPr wrap="square" lIns="91440" tIns="45720" rIns="91440" bIns="45720">
            <a:spAutoFit/>
          </a:bodyPr>
          <a:lstStyle/>
          <a:p>
            <a:pPr algn="ct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What’s with people liking JavaScript? </a:t>
            </a:r>
          </a:p>
        </p:txBody>
      </p:sp>
    </p:spTree>
    <p:extLst>
      <p:ext uri="{BB962C8B-B14F-4D97-AF65-F5344CB8AC3E}">
        <p14:creationId xmlns:p14="http://schemas.microsoft.com/office/powerpoint/2010/main" val="1450119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 6 Harmony</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 y="0"/>
            <a:ext cx="12236645" cy="6858000"/>
          </a:xfrm>
        </p:spPr>
      </p:pic>
    </p:spTree>
    <p:extLst>
      <p:ext uri="{BB962C8B-B14F-4D97-AF65-F5344CB8AC3E}">
        <p14:creationId xmlns:p14="http://schemas.microsoft.com/office/powerpoint/2010/main" val="3137656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553599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89692" y="2633455"/>
            <a:ext cx="6336643" cy="1754326"/>
          </a:xfrm>
          <a:prstGeom prst="rect">
            <a:avLst/>
          </a:prstGeom>
          <a:noFill/>
        </p:spPr>
        <p:txBody>
          <a:bodyPr wrap="square" lIns="91440" tIns="45720" rIns="91440" bIns="45720">
            <a:spAutoFit/>
          </a:bodyPr>
          <a:lstStyle/>
          <a:p>
            <a:pPr algn="ct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Now we are entering a new era… </a:t>
            </a:r>
            <a:endPar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2876628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 a new era. This is JavaScript!! </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
        <p:nvSpPr>
          <p:cNvPr id="7" name="Rectangle 6"/>
          <p:cNvSpPr/>
          <p:nvPr/>
        </p:nvSpPr>
        <p:spPr>
          <a:xfrm>
            <a:off x="3148843" y="0"/>
            <a:ext cx="5195077" cy="923330"/>
          </a:xfrm>
          <a:prstGeom prst="rect">
            <a:avLst/>
          </a:prstGeom>
          <a:noFill/>
        </p:spPr>
        <p:txBody>
          <a:bodyPr wrap="none" lIns="91440" tIns="45720" rIns="91440" bIns="45720">
            <a:spAutoFit/>
          </a:bodyPr>
          <a:lstStyle/>
          <a:p>
            <a:pPr algn="ctr"/>
            <a:r>
              <a:rPr lang="en-US" sz="5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This </a:t>
            </a:r>
            <a:r>
              <a:rPr lang="en-US" sz="5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is JavaScript!</a:t>
            </a:r>
          </a:p>
        </p:txBody>
      </p:sp>
    </p:spTree>
    <p:extLst>
      <p:ext uri="{BB962C8B-B14F-4D97-AF65-F5344CB8AC3E}">
        <p14:creationId xmlns:p14="http://schemas.microsoft.com/office/powerpoint/2010/main" val="9442697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feature every year </a:t>
            </a:r>
            <a:endParaRPr lang="en-US" dirty="0"/>
          </a:p>
        </p:txBody>
      </p:sp>
      <p:sp>
        <p:nvSpPr>
          <p:cNvPr id="3" name="Content Placeholder 2"/>
          <p:cNvSpPr>
            <a:spLocks noGrp="1"/>
          </p:cNvSpPr>
          <p:nvPr>
            <p:ph idx="1"/>
          </p:nvPr>
        </p:nvSpPr>
        <p:spPr/>
        <p:txBody>
          <a:bodyPr/>
          <a:lstStyle/>
          <a:p>
            <a:pPr marL="0" indent="0">
              <a:buNone/>
            </a:pPr>
            <a:endParaRPr lang="en-US" dirty="0" smtClean="0"/>
          </a:p>
          <a:p>
            <a:endParaRPr lang="en-US" dirty="0"/>
          </a:p>
        </p:txBody>
      </p:sp>
      <p:pic>
        <p:nvPicPr>
          <p:cNvPr id="8"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4644" y="1329063"/>
            <a:ext cx="10133734" cy="5344461"/>
          </a:xfrm>
          <a:prstGeom prst="rect">
            <a:avLst/>
          </a:prstGeom>
        </p:spPr>
      </p:pic>
    </p:spTree>
    <p:extLst>
      <p:ext uri="{BB962C8B-B14F-4D97-AF65-F5344CB8AC3E}">
        <p14:creationId xmlns:p14="http://schemas.microsoft.com/office/powerpoint/2010/main" val="7812762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501434" y="2309363"/>
            <a:ext cx="6669460" cy="1791989"/>
          </a:xfrm>
          <a:prstGeom prst="rect">
            <a:avLst/>
          </a:prstGeom>
          <a:noFill/>
        </p:spPr>
        <p:txBody>
          <a:bodyPr wrap="square" lIns="91440" tIns="45720" rIns="91440" bIns="45720">
            <a:spAutoFit/>
          </a:bodyPr>
          <a:lstStyle/>
          <a:p>
            <a:pPr algn="ct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Why JavaScript? Well ECMAScript</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2962891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987137"/>
            <a:ext cx="10515600" cy="4028314"/>
          </a:xfrm>
        </p:spPr>
      </p:pic>
      <p:sp>
        <p:nvSpPr>
          <p:cNvPr id="5" name="Rectangle 4"/>
          <p:cNvSpPr/>
          <p:nvPr/>
        </p:nvSpPr>
        <p:spPr>
          <a:xfrm>
            <a:off x="2541775" y="195148"/>
            <a:ext cx="6669460" cy="1754326"/>
          </a:xfrm>
          <a:prstGeom prst="rect">
            <a:avLst/>
          </a:prstGeom>
          <a:noFill/>
        </p:spPr>
        <p:txBody>
          <a:bodyPr wrap="square" lIns="91440" tIns="45720" rIns="91440" bIns="45720">
            <a:spAutoFit/>
          </a:bodyPr>
          <a:lstStyle/>
          <a:p>
            <a:pPr algn="ct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All the browsers support it</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6209975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555222" y="2497622"/>
            <a:ext cx="6669460" cy="923330"/>
          </a:xfrm>
          <a:prstGeom prst="rect">
            <a:avLst/>
          </a:prstGeom>
          <a:noFill/>
        </p:spPr>
        <p:txBody>
          <a:bodyPr wrap="square" lIns="91440" tIns="45720" rIns="91440" bIns="45720">
            <a:spAutoFit/>
          </a:bodyPr>
          <a:lstStyle/>
          <a:p>
            <a:pPr algn="ct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It got </a:t>
            </a:r>
            <a:r>
              <a:rPr lang="en-US" sz="5400" b="1"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function right </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9347338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09011" y="1475645"/>
            <a:ext cx="6669460" cy="4247317"/>
          </a:xfrm>
          <a:prstGeom prst="rect">
            <a:avLst/>
          </a:prstGeom>
          <a:noFill/>
        </p:spPr>
        <p:txBody>
          <a:bodyPr wrap="square" lIns="91440" tIns="45720" rIns="91440" bIns="45720">
            <a:spAutoFit/>
          </a:bodyPr>
          <a:lstStyle/>
          <a:p>
            <a:pPr algn="ct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Almost never blocking, without using multiple </a:t>
            </a:r>
            <a:r>
              <a:rPr lang="en-US" sz="5400" b="1"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threads because of the event loop</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884368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fruit ES6 or ES2015</a:t>
            </a:r>
            <a:endParaRPr lang="en-US" dirty="0"/>
          </a:p>
        </p:txBody>
      </p:sp>
      <p:sp>
        <p:nvSpPr>
          <p:cNvPr id="5" name="Content Placeholder 4"/>
          <p:cNvSpPr>
            <a:spLocks noGrp="1"/>
          </p:cNvSpPr>
          <p:nvPr>
            <p:ph idx="1"/>
          </p:nvPr>
        </p:nvSpPr>
        <p:spPr/>
        <p:txBody>
          <a:bodyPr>
            <a:normAutofit fontScale="85000" lnSpcReduction="20000"/>
          </a:bodyPr>
          <a:lstStyle/>
          <a:p>
            <a:pPr>
              <a:buFont typeface="Arial" charset="0"/>
              <a:buChar char="•"/>
            </a:pPr>
            <a:r>
              <a:rPr lang="en-US" dirty="0" smtClean="0"/>
              <a:t>Modules </a:t>
            </a:r>
            <a:endParaRPr lang="en-US" dirty="0"/>
          </a:p>
          <a:p>
            <a:pPr>
              <a:buFont typeface="Arial" charset="0"/>
              <a:buChar char="•"/>
            </a:pPr>
            <a:r>
              <a:rPr lang="en-US" dirty="0" smtClean="0"/>
              <a:t>Promises</a:t>
            </a:r>
            <a:endParaRPr lang="en-US" dirty="0" smtClean="0"/>
          </a:p>
          <a:p>
            <a:pPr>
              <a:buFont typeface="Arial" charset="0"/>
              <a:buChar char="•"/>
            </a:pPr>
            <a:r>
              <a:rPr lang="en-US" dirty="0" smtClean="0"/>
              <a:t>Classes </a:t>
            </a:r>
            <a:endParaRPr lang="en-US" dirty="0" smtClean="0"/>
          </a:p>
          <a:p>
            <a:pPr>
              <a:buFont typeface="Arial" charset="0"/>
              <a:buChar char="•"/>
            </a:pPr>
            <a:r>
              <a:rPr lang="en-US" dirty="0"/>
              <a:t>Cleaner Lambda Expressions </a:t>
            </a:r>
            <a:r>
              <a:rPr lang="en-US" dirty="0" smtClean="0"/>
              <a:t>Syntax</a:t>
            </a:r>
            <a:endParaRPr lang="en-US" dirty="0" smtClean="0"/>
          </a:p>
          <a:p>
            <a:pPr>
              <a:buFont typeface="Arial" charset="0"/>
              <a:buChar char="•"/>
            </a:pPr>
            <a:r>
              <a:rPr lang="en-US" dirty="0" smtClean="0"/>
              <a:t>Iterator</a:t>
            </a:r>
            <a:r>
              <a:rPr lang="en-US" dirty="0" smtClean="0"/>
              <a:t>, so that you can loop through collections</a:t>
            </a:r>
          </a:p>
          <a:p>
            <a:pPr>
              <a:buFont typeface="Arial" charset="0"/>
              <a:buChar char="•"/>
            </a:pPr>
            <a:r>
              <a:rPr lang="en-US" dirty="0" smtClean="0"/>
              <a:t>Generators </a:t>
            </a:r>
          </a:p>
          <a:p>
            <a:pPr>
              <a:buFont typeface="Arial" charset="0"/>
              <a:buChar char="•"/>
            </a:pPr>
            <a:r>
              <a:rPr lang="en-US" dirty="0" smtClean="0"/>
              <a:t>New data-structure objects, map + set</a:t>
            </a:r>
          </a:p>
          <a:p>
            <a:pPr>
              <a:buFont typeface="Arial" charset="0"/>
              <a:buChar char="•"/>
            </a:pPr>
            <a:r>
              <a:rPr lang="en-US" dirty="0" smtClean="0"/>
              <a:t>String Literals</a:t>
            </a:r>
          </a:p>
          <a:p>
            <a:pPr>
              <a:buFont typeface="Arial" charset="0"/>
              <a:buChar char="•"/>
            </a:pPr>
            <a:r>
              <a:rPr lang="en-US" dirty="0" smtClean="0"/>
              <a:t>De-structuring Assignment </a:t>
            </a:r>
          </a:p>
          <a:p>
            <a:pPr>
              <a:buFont typeface="Arial" charset="0"/>
              <a:buChar char="•"/>
            </a:pPr>
            <a:r>
              <a:rPr lang="en-US" dirty="0" smtClean="0"/>
              <a:t>First class representation of a promise</a:t>
            </a:r>
          </a:p>
          <a:p>
            <a:pPr>
              <a:buFont typeface="Arial" charset="0"/>
              <a:buChar char="•"/>
            </a:pPr>
            <a:r>
              <a:rPr lang="en-US" dirty="0" smtClean="0"/>
              <a:t>Blocked scope variables</a:t>
            </a:r>
          </a:p>
        </p:txBody>
      </p:sp>
    </p:spTree>
    <p:extLst>
      <p:ext uri="{BB962C8B-B14F-4D97-AF65-F5344CB8AC3E}">
        <p14:creationId xmlns:p14="http://schemas.microsoft.com/office/powerpoint/2010/main" val="5911832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10717" y="2727584"/>
            <a:ext cx="6336643" cy="923330"/>
          </a:xfrm>
          <a:prstGeom prst="rect">
            <a:avLst/>
          </a:prstGeom>
          <a:noFill/>
        </p:spPr>
        <p:txBody>
          <a:bodyPr wrap="square" lIns="91440" tIns="45720" rIns="91440" bIns="45720">
            <a:spAutoFit/>
          </a:bodyPr>
          <a:lstStyle/>
          <a:p>
            <a:pPr algn="ct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Well…</a:t>
            </a:r>
          </a:p>
        </p:txBody>
      </p:sp>
    </p:spTree>
    <p:extLst>
      <p:ext uri="{BB962C8B-B14F-4D97-AF65-F5344CB8AC3E}">
        <p14:creationId xmlns:p14="http://schemas.microsoft.com/office/powerpoint/2010/main" val="5602200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next? ES 2016 and beyond </a:t>
            </a:r>
            <a:endParaRPr lang="en-US" dirty="0"/>
          </a:p>
        </p:txBody>
      </p:sp>
      <p:sp>
        <p:nvSpPr>
          <p:cNvPr id="3" name="Content Placeholder 2"/>
          <p:cNvSpPr>
            <a:spLocks noGrp="1"/>
          </p:cNvSpPr>
          <p:nvPr>
            <p:ph idx="1"/>
          </p:nvPr>
        </p:nvSpPr>
        <p:spPr/>
        <p:txBody>
          <a:bodyPr/>
          <a:lstStyle/>
          <a:p>
            <a:r>
              <a:rPr lang="en-US" dirty="0" err="1" smtClean="0"/>
              <a:t>Async</a:t>
            </a:r>
            <a:r>
              <a:rPr lang="en-US" dirty="0" smtClean="0"/>
              <a:t> Functions</a:t>
            </a:r>
          </a:p>
          <a:p>
            <a:r>
              <a:rPr lang="en-US" dirty="0" smtClean="0"/>
              <a:t>Array Comprehension</a:t>
            </a:r>
          </a:p>
          <a:p>
            <a:r>
              <a:rPr lang="en-US" dirty="0" smtClean="0"/>
              <a:t>Opt in </a:t>
            </a:r>
            <a:r>
              <a:rPr lang="en-US" dirty="0" err="1" smtClean="0"/>
              <a:t>SharedState</a:t>
            </a:r>
            <a:r>
              <a:rPr lang="en-US" dirty="0" smtClean="0"/>
              <a:t> for </a:t>
            </a:r>
            <a:r>
              <a:rPr lang="en-US" dirty="0" err="1" smtClean="0"/>
              <a:t>webworkers</a:t>
            </a:r>
            <a:r>
              <a:rPr lang="en-US" dirty="0" smtClean="0"/>
              <a:t> and Atomic operations</a:t>
            </a:r>
          </a:p>
          <a:p>
            <a:r>
              <a:rPr lang="en-US" dirty="0" smtClean="0"/>
              <a:t>Opt in type safety, </a:t>
            </a:r>
            <a:r>
              <a:rPr lang="en-US" dirty="0" err="1" smtClean="0"/>
              <a:t>extenstion</a:t>
            </a:r>
            <a:r>
              <a:rPr lang="en-US" dirty="0" smtClean="0"/>
              <a:t> </a:t>
            </a:r>
            <a:r>
              <a:rPr lang="en-US" dirty="0" err="1" smtClean="0"/>
              <a:t>TypeScript</a:t>
            </a:r>
            <a:r>
              <a:rPr lang="en-US" dirty="0" smtClean="0"/>
              <a:t> </a:t>
            </a:r>
          </a:p>
          <a:p>
            <a:endParaRPr lang="en-US" dirty="0" smtClean="0"/>
          </a:p>
          <a:p>
            <a:endParaRPr lang="en-US" dirty="0" smtClean="0"/>
          </a:p>
          <a:p>
            <a:endParaRPr lang="en-US" dirty="0"/>
          </a:p>
        </p:txBody>
      </p:sp>
    </p:spTree>
    <p:extLst>
      <p:ext uri="{BB962C8B-B14F-4D97-AF65-F5344CB8AC3E}">
        <p14:creationId xmlns:p14="http://schemas.microsoft.com/office/powerpoint/2010/main" val="17369016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I never new</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Web workers are already available in the browser</a:t>
            </a:r>
          </a:p>
          <a:p>
            <a:r>
              <a:rPr lang="en-US" dirty="0" err="1" smtClean="0"/>
              <a:t>Javascript</a:t>
            </a:r>
            <a:r>
              <a:rPr lang="en-US" dirty="0" smtClean="0"/>
              <a:t> can run Server Side. </a:t>
            </a:r>
            <a:r>
              <a:rPr lang="en-US" dirty="0" err="1" smtClean="0"/>
              <a:t>NodeJs</a:t>
            </a:r>
            <a:r>
              <a:rPr lang="en-US" dirty="0" smtClean="0"/>
              <a:t> the most common </a:t>
            </a:r>
            <a:r>
              <a:rPr lang="en-US" dirty="0" err="1" smtClean="0"/>
              <a:t>vm</a:t>
            </a:r>
            <a:r>
              <a:rPr lang="en-US" dirty="0" smtClean="0"/>
              <a:t>. </a:t>
            </a:r>
          </a:p>
          <a:p>
            <a:r>
              <a:rPr lang="en-US" dirty="0" smtClean="0"/>
              <a:t>Isomorphic </a:t>
            </a:r>
            <a:r>
              <a:rPr lang="en-US" dirty="0" err="1" smtClean="0"/>
              <a:t>Javascript</a:t>
            </a:r>
            <a:r>
              <a:rPr lang="en-US" dirty="0" smtClean="0"/>
              <a:t> is the term used for </a:t>
            </a:r>
            <a:r>
              <a:rPr lang="en-US" dirty="0" err="1" smtClean="0"/>
              <a:t>javascript</a:t>
            </a:r>
            <a:r>
              <a:rPr lang="en-US" dirty="0" smtClean="0"/>
              <a:t> that can run in the browser and </a:t>
            </a:r>
            <a:r>
              <a:rPr lang="en-US" dirty="0" err="1" smtClean="0"/>
              <a:t>serverside</a:t>
            </a:r>
            <a:endParaRPr lang="en-US" dirty="0" smtClean="0"/>
          </a:p>
          <a:p>
            <a:r>
              <a:rPr lang="en-US" dirty="0" smtClean="0"/>
              <a:t>Build tools: Grunt, Gulp, </a:t>
            </a:r>
            <a:r>
              <a:rPr lang="en-US" dirty="0" err="1" smtClean="0"/>
              <a:t>Webpack</a:t>
            </a:r>
            <a:r>
              <a:rPr lang="en-US" dirty="0" smtClean="0"/>
              <a:t> </a:t>
            </a:r>
            <a:r>
              <a:rPr lang="en-US" dirty="0" err="1" smtClean="0"/>
              <a:t>npm</a:t>
            </a:r>
            <a:endParaRPr lang="en-US" dirty="0" smtClean="0"/>
          </a:p>
          <a:p>
            <a:r>
              <a:rPr lang="en-US" dirty="0" smtClean="0"/>
              <a:t>Package managers: </a:t>
            </a:r>
            <a:r>
              <a:rPr lang="en-US" dirty="0" err="1" smtClean="0"/>
              <a:t>Npm</a:t>
            </a:r>
            <a:r>
              <a:rPr lang="en-US" dirty="0" smtClean="0"/>
              <a:t>, bower, </a:t>
            </a:r>
            <a:r>
              <a:rPr lang="en-US" dirty="0" err="1" smtClean="0"/>
              <a:t>jspm</a:t>
            </a:r>
            <a:endParaRPr lang="en-US" dirty="0" smtClean="0"/>
          </a:p>
          <a:p>
            <a:r>
              <a:rPr lang="en-US" dirty="0" smtClean="0"/>
              <a:t>Project Scaffolding  with Yeoman (Think of it as interactive Maven archetypes)</a:t>
            </a:r>
          </a:p>
          <a:p>
            <a:r>
              <a:rPr lang="en-US" dirty="0" smtClean="0"/>
              <a:t>There are dependency injection frameworks for JavaScript the way you get Spring for Java. </a:t>
            </a:r>
            <a:r>
              <a:rPr lang="en-US" dirty="0" err="1" smtClean="0"/>
              <a:t>AngularJS</a:t>
            </a:r>
            <a:r>
              <a:rPr lang="en-US" dirty="0" smtClean="0"/>
              <a:t> for example provides one.</a:t>
            </a:r>
          </a:p>
          <a:p>
            <a:r>
              <a:rPr lang="en-US" dirty="0" smtClean="0"/>
              <a:t>No need for server side apps in some situations. You get </a:t>
            </a:r>
            <a:r>
              <a:rPr lang="en-US" dirty="0" err="1" smtClean="0"/>
              <a:t>noSql</a:t>
            </a:r>
            <a:r>
              <a:rPr lang="en-US" dirty="0" smtClean="0"/>
              <a:t> databases like </a:t>
            </a:r>
            <a:r>
              <a:rPr lang="en-US" dirty="0" err="1" smtClean="0"/>
              <a:t>Couchdb</a:t>
            </a:r>
            <a:r>
              <a:rPr lang="en-US" dirty="0" smtClean="0"/>
              <a:t> that is fully rest enabled. So you can query data directly</a:t>
            </a:r>
          </a:p>
          <a:p>
            <a:endParaRPr lang="en-US" dirty="0" smtClean="0"/>
          </a:p>
        </p:txBody>
      </p:sp>
    </p:spTree>
    <p:extLst>
      <p:ext uri="{BB962C8B-B14F-4D97-AF65-F5344CB8AC3E}">
        <p14:creationId xmlns:p14="http://schemas.microsoft.com/office/powerpoint/2010/main" val="10636339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82117" y="2457281"/>
            <a:ext cx="6669460" cy="1754326"/>
          </a:xfrm>
          <a:prstGeom prst="rect">
            <a:avLst/>
          </a:prstGeom>
          <a:noFill/>
        </p:spPr>
        <p:txBody>
          <a:bodyPr wrap="square" lIns="91440" tIns="45720" rIns="91440" bIns="45720">
            <a:spAutoFit/>
          </a:bodyPr>
          <a:lstStyle/>
          <a:p>
            <a:pPr algn="ct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Why does all of this matter so much? </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4280992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7764" y="1576295"/>
            <a:ext cx="3302000" cy="3302000"/>
          </a:xfrm>
          <a:prstGeom prst="rect">
            <a:avLst/>
          </a:prstGeom>
        </p:spPr>
      </p:pic>
      <p:sp>
        <p:nvSpPr>
          <p:cNvPr id="6" name="Rectangle 5"/>
          <p:cNvSpPr/>
          <p:nvPr/>
        </p:nvSpPr>
        <p:spPr>
          <a:xfrm>
            <a:off x="2824164" y="395942"/>
            <a:ext cx="6669460" cy="923330"/>
          </a:xfrm>
          <a:prstGeom prst="rect">
            <a:avLst/>
          </a:prstGeom>
          <a:noFill/>
        </p:spPr>
        <p:txBody>
          <a:bodyPr wrap="square" lIns="91440" tIns="45720" rIns="91440" bIns="45720">
            <a:spAutoFit/>
          </a:bodyPr>
          <a:lstStyle/>
          <a:p>
            <a:pPr algn="ct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Uncle Bob </a:t>
            </a:r>
          </a:p>
        </p:txBody>
      </p:sp>
      <p:sp>
        <p:nvSpPr>
          <p:cNvPr id="7" name="Rectangle 6"/>
          <p:cNvSpPr/>
          <p:nvPr/>
        </p:nvSpPr>
        <p:spPr>
          <a:xfrm>
            <a:off x="2694034" y="5135318"/>
            <a:ext cx="6669460" cy="1754326"/>
          </a:xfrm>
          <a:prstGeom prst="rect">
            <a:avLst/>
          </a:prstGeom>
          <a:noFill/>
        </p:spPr>
        <p:txBody>
          <a:bodyPr wrap="square" lIns="91440" tIns="45720" rIns="91440" bIns="45720">
            <a:spAutoFit/>
          </a:bodyPr>
          <a:lstStyle/>
          <a:p>
            <a:pPr algn="ct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Real name: Robert C Martin</a:t>
            </a:r>
          </a:p>
        </p:txBody>
      </p:sp>
    </p:spTree>
    <p:extLst>
      <p:ext uri="{BB962C8B-B14F-4D97-AF65-F5344CB8AC3E}">
        <p14:creationId xmlns:p14="http://schemas.microsoft.com/office/powerpoint/2010/main" val="1055506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79176" y="685800"/>
            <a:ext cx="8933188" cy="5078313"/>
          </a:xfrm>
          <a:prstGeom prst="rect">
            <a:avLst/>
          </a:prstGeom>
          <a:noFill/>
        </p:spPr>
        <p:txBody>
          <a:bodyPr wrap="square" lIns="91440" tIns="45720" rIns="91440" bIns="45720">
            <a:spAutoFit/>
          </a:bodyPr>
          <a:lstStyle/>
          <a:p>
            <a:pPr algn="ct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Everybody in the world that cares about doing anything in the browser will most likely be adding features to JavaScript and those feature will be released every year</a:t>
            </a:r>
          </a:p>
        </p:txBody>
      </p:sp>
    </p:spTree>
    <p:extLst>
      <p:ext uri="{BB962C8B-B14F-4D97-AF65-F5344CB8AC3E}">
        <p14:creationId xmlns:p14="http://schemas.microsoft.com/office/powerpoint/2010/main" val="19746485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Event-loop and multi-threading </a:t>
            </a:r>
            <a:endParaRPr lang="en-US" dirty="0"/>
          </a:p>
        </p:txBody>
      </p:sp>
      <p:sp>
        <p:nvSpPr>
          <p:cNvPr id="3" name="Content Placeholder 2"/>
          <p:cNvSpPr>
            <a:spLocks noGrp="1"/>
          </p:cNvSpPr>
          <p:nvPr>
            <p:ph idx="1"/>
          </p:nvPr>
        </p:nvSpPr>
        <p:spPr/>
        <p:txBody>
          <a:bodyPr/>
          <a:lstStyle/>
          <a:p>
            <a:r>
              <a:rPr lang="en-US" dirty="0" smtClean="0"/>
              <a:t>JavaScript is non-blocking. Allowing the user to still interact with the application while </a:t>
            </a:r>
            <a:r>
              <a:rPr lang="en-US" dirty="0" err="1" smtClean="0"/>
              <a:t>async</a:t>
            </a:r>
            <a:r>
              <a:rPr lang="en-US" dirty="0" smtClean="0"/>
              <a:t> calls to the back end does it’s things waiting for a call back. </a:t>
            </a:r>
          </a:p>
          <a:p>
            <a:pPr marL="0" indent="0">
              <a:buNone/>
            </a:pPr>
            <a:endParaRPr lang="en-US" dirty="0"/>
          </a:p>
        </p:txBody>
      </p:sp>
    </p:spTree>
    <p:extLst>
      <p:ext uri="{BB962C8B-B14F-4D97-AF65-F5344CB8AC3E}">
        <p14:creationId xmlns:p14="http://schemas.microsoft.com/office/powerpoint/2010/main" val="1442517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 are first class citizens</a:t>
            </a:r>
            <a:endParaRPr lang="en-US" dirty="0"/>
          </a:p>
        </p:txBody>
      </p:sp>
      <p:sp>
        <p:nvSpPr>
          <p:cNvPr id="3" name="Content Placeholder 2"/>
          <p:cNvSpPr>
            <a:spLocks noGrp="1"/>
          </p:cNvSpPr>
          <p:nvPr>
            <p:ph idx="1"/>
          </p:nvPr>
        </p:nvSpPr>
        <p:spPr/>
        <p:txBody>
          <a:bodyPr>
            <a:normAutofit/>
          </a:bodyPr>
          <a:lstStyle/>
          <a:p>
            <a:r>
              <a:rPr lang="en-US" dirty="0" smtClean="0"/>
              <a:t>Delegate the responsibility of executing code to another object while we keep the implementation details hidden. </a:t>
            </a:r>
          </a:p>
        </p:txBody>
      </p:sp>
    </p:spTree>
    <p:extLst>
      <p:ext uri="{BB962C8B-B14F-4D97-AF65-F5344CB8AC3E}">
        <p14:creationId xmlns:p14="http://schemas.microsoft.com/office/powerpoint/2010/main" val="102806167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servers-side</a:t>
            </a:r>
            <a:endParaRPr lang="en-US" dirty="0"/>
          </a:p>
        </p:txBody>
      </p:sp>
      <p:sp>
        <p:nvSpPr>
          <p:cNvPr id="3" name="Content Placeholder 2"/>
          <p:cNvSpPr>
            <a:spLocks noGrp="1"/>
          </p:cNvSpPr>
          <p:nvPr>
            <p:ph idx="1"/>
          </p:nvPr>
        </p:nvSpPr>
        <p:spPr/>
        <p:txBody>
          <a:bodyPr/>
          <a:lstStyle/>
          <a:p>
            <a:r>
              <a:rPr lang="en-US" dirty="0" smtClean="0"/>
              <a:t>Well that’s a lie, but there is no application code on the server side</a:t>
            </a:r>
          </a:p>
          <a:p>
            <a:r>
              <a:rPr lang="en-US" dirty="0" smtClean="0"/>
              <a:t>A data base like </a:t>
            </a:r>
            <a:r>
              <a:rPr lang="en-US" dirty="0" err="1" smtClean="0"/>
              <a:t>couchdb</a:t>
            </a:r>
            <a:r>
              <a:rPr lang="en-US" dirty="0" smtClean="0"/>
              <a:t> that exposes restful </a:t>
            </a:r>
            <a:r>
              <a:rPr lang="en-US" dirty="0" err="1" smtClean="0"/>
              <a:t>api</a:t>
            </a:r>
            <a:r>
              <a:rPr lang="en-US" dirty="0"/>
              <a:t> </a:t>
            </a:r>
            <a:r>
              <a:rPr lang="en-US" dirty="0" smtClean="0"/>
              <a:t>allows you to </a:t>
            </a:r>
            <a:r>
              <a:rPr lang="en-US" dirty="0" err="1" smtClean="0"/>
              <a:t>eassily</a:t>
            </a:r>
            <a:r>
              <a:rPr lang="en-US" dirty="0" smtClean="0"/>
              <a:t> make use of JSON (</a:t>
            </a:r>
            <a:r>
              <a:rPr lang="en-US" dirty="0" err="1" smtClean="0"/>
              <a:t>Javascript</a:t>
            </a:r>
            <a:r>
              <a:rPr lang="en-US" dirty="0" smtClean="0"/>
              <a:t> object notation) to contain all the data. You can then write the whole application in the browser and do most of the processing browser side. Along with worker threads and parallelism this is </a:t>
            </a:r>
            <a:r>
              <a:rPr lang="en-US" dirty="0" err="1" smtClean="0"/>
              <a:t>extremly</a:t>
            </a:r>
            <a:r>
              <a:rPr lang="en-US" dirty="0" smtClean="0"/>
              <a:t> powerful. </a:t>
            </a:r>
            <a:r>
              <a:rPr lang="en-US" dirty="0" err="1" smtClean="0"/>
              <a:t>Javascript</a:t>
            </a:r>
            <a:r>
              <a:rPr lang="en-US" dirty="0" smtClean="0"/>
              <a:t> will be on the forefront of this, because all browsers support it, it’s open source, TC39 </a:t>
            </a:r>
            <a:r>
              <a:rPr lang="en-US" dirty="0" err="1" smtClean="0"/>
              <a:t>commited</a:t>
            </a:r>
            <a:r>
              <a:rPr lang="en-US" dirty="0" smtClean="0"/>
              <a:t> to yearly language feature releases and has the biggest user community. Ever written a client-side app? You most probable used </a:t>
            </a:r>
            <a:r>
              <a:rPr lang="en-US" dirty="0" err="1" smtClean="0"/>
              <a:t>javascript</a:t>
            </a:r>
            <a:r>
              <a:rPr lang="en-US" dirty="0" smtClean="0"/>
              <a:t> then at some point. </a:t>
            </a:r>
          </a:p>
        </p:txBody>
      </p:sp>
    </p:spTree>
    <p:extLst>
      <p:ext uri="{BB962C8B-B14F-4D97-AF65-F5344CB8AC3E}">
        <p14:creationId xmlns:p14="http://schemas.microsoft.com/office/powerpoint/2010/main" val="1602574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Grunt &amp; Gulp</a:t>
            </a:r>
            <a:endParaRPr lang="en-US" dirty="0"/>
          </a:p>
        </p:txBody>
      </p:sp>
      <p:sp>
        <p:nvSpPr>
          <p:cNvPr id="3" name="Content Placeholder 2"/>
          <p:cNvSpPr>
            <a:spLocks noGrp="1"/>
          </p:cNvSpPr>
          <p:nvPr>
            <p:ph idx="1"/>
          </p:nvPr>
        </p:nvSpPr>
        <p:spPr/>
        <p:txBody>
          <a:bodyPr/>
          <a:lstStyle/>
          <a:p>
            <a:pPr marL="0" indent="0">
              <a:buNone/>
            </a:pPr>
            <a:r>
              <a:rPr lang="en-US" dirty="0" smtClean="0"/>
              <a:t>* Tools like grunt &amp; gulp allow you to do really powerful transform on you code. Like removing all the white space or allowing you to write code using the latest version of </a:t>
            </a:r>
            <a:r>
              <a:rPr lang="en-US" dirty="0" err="1" smtClean="0"/>
              <a:t>javascript</a:t>
            </a:r>
            <a:r>
              <a:rPr lang="en-US" dirty="0" smtClean="0"/>
              <a:t> while you coding and </a:t>
            </a:r>
            <a:r>
              <a:rPr lang="en-US" dirty="0" err="1" smtClean="0"/>
              <a:t>transpiling</a:t>
            </a:r>
            <a:r>
              <a:rPr lang="en-US" dirty="0" smtClean="0"/>
              <a:t> it into an older version so that there browser can understand. </a:t>
            </a:r>
            <a:r>
              <a:rPr lang="en-US" dirty="0" err="1" smtClean="0"/>
              <a:t>Async</a:t>
            </a:r>
            <a:r>
              <a:rPr lang="en-US" dirty="0" smtClean="0"/>
              <a:t> await is a good example of this. It’s only in the draft stage for the release for 2016 but you can already safely use it to write code that is more readable and easier to comprehend and it will churn out something more. </a:t>
            </a:r>
            <a:endParaRPr lang="en-US" dirty="0"/>
          </a:p>
        </p:txBody>
      </p:sp>
    </p:spTree>
    <p:extLst>
      <p:ext uri="{BB962C8B-B14F-4D97-AF65-F5344CB8AC3E}">
        <p14:creationId xmlns:p14="http://schemas.microsoft.com/office/powerpoint/2010/main" val="8187853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hlinkClick r:id="rId3"/>
              </a:rPr>
              <a:t>https://www.w3.org/community/webed/wiki/A_Short_History_of_JavaScript</a:t>
            </a:r>
            <a:endParaRPr lang="en-US" dirty="0" smtClean="0"/>
          </a:p>
          <a:p>
            <a:r>
              <a:rPr lang="en-US" dirty="0" smtClean="0">
                <a:hlinkClick r:id="rId4"/>
              </a:rPr>
              <a:t>http://wiki.ecmascript.org/doku.php?id=harmony:harmony</a:t>
            </a:r>
            <a:endParaRPr lang="en-US" dirty="0" smtClean="0"/>
          </a:p>
          <a:p>
            <a:r>
              <a:rPr lang="en-US" dirty="0" smtClean="0">
                <a:hlinkClick r:id="rId5"/>
              </a:rPr>
              <a:t>https://developer.mozilla.org/en-US/docs/Web/JavaScript/EventLoop</a:t>
            </a:r>
            <a:endParaRPr lang="en-US" dirty="0" smtClean="0"/>
          </a:p>
          <a:p>
            <a:r>
              <a:rPr lang="en-US" dirty="0" smtClean="0"/>
              <a:t>https://</a:t>
            </a:r>
            <a:r>
              <a:rPr lang="en-US" dirty="0" err="1" smtClean="0"/>
              <a:t>www.youtube.com</a:t>
            </a:r>
            <a:r>
              <a:rPr lang="en-US" dirty="0" smtClean="0"/>
              <a:t>/</a:t>
            </a:r>
            <a:r>
              <a:rPr lang="en-US" dirty="0" err="1" smtClean="0"/>
              <a:t>watch?v</a:t>
            </a:r>
            <a:r>
              <a:rPr lang="en-US" dirty="0" smtClean="0"/>
              <a:t>=8aGhZQkoFbQ</a:t>
            </a:r>
            <a:endParaRPr lang="en-US" dirty="0"/>
          </a:p>
        </p:txBody>
      </p:sp>
    </p:spTree>
    <p:extLst>
      <p:ext uri="{BB962C8B-B14F-4D97-AF65-F5344CB8AC3E}">
        <p14:creationId xmlns:p14="http://schemas.microsoft.com/office/powerpoint/2010/main" val="16357792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rot="20170269">
            <a:off x="2689693" y="2525878"/>
            <a:ext cx="6336643" cy="1754326"/>
          </a:xfrm>
          <a:prstGeom prst="rect">
            <a:avLst/>
          </a:prstGeom>
          <a:noFill/>
        </p:spPr>
        <p:txBody>
          <a:bodyPr wrap="square" lIns="91440" tIns="45720" rIns="91440" bIns="45720">
            <a:spAutoFit/>
          </a:bodyPr>
          <a:lstStyle/>
          <a:p>
            <a:pPr algn="ct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JavaScript is pretty awesome!!!</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3070385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
            <a:ext cx="12192000" cy="6857999"/>
          </a:xfrm>
        </p:spPr>
      </p:pic>
    </p:spTree>
    <p:extLst>
      <p:ext uri="{BB962C8B-B14F-4D97-AF65-F5344CB8AC3E}">
        <p14:creationId xmlns:p14="http://schemas.microsoft.com/office/powerpoint/2010/main" val="1967883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23130" y="1048871"/>
            <a:ext cx="5365376" cy="5128092"/>
          </a:xfrm>
        </p:spPr>
      </p:pic>
      <p:sp>
        <p:nvSpPr>
          <p:cNvPr id="7" name="Rectangle 6"/>
          <p:cNvSpPr/>
          <p:nvPr/>
        </p:nvSpPr>
        <p:spPr>
          <a:xfrm>
            <a:off x="1990165" y="0"/>
            <a:ext cx="8461559" cy="923330"/>
          </a:xfrm>
          <a:prstGeom prst="rect">
            <a:avLst/>
          </a:prstGeom>
          <a:noFill/>
        </p:spPr>
        <p:txBody>
          <a:bodyPr wrap="square" lIns="91440" tIns="45720" rIns="91440" bIns="45720">
            <a:spAutoFit/>
          </a:bodyPr>
          <a:lstStyle/>
          <a:p>
            <a:pPr algn="ct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Douglas </a:t>
            </a:r>
            <a:r>
              <a:rPr lang="en-US" sz="5400" b="1" dirty="0" err="1"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Crockford</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5382243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1799" y="213425"/>
            <a:ext cx="6402528" cy="6402528"/>
          </a:xfrm>
        </p:spPr>
      </p:pic>
    </p:spTree>
    <p:extLst>
      <p:ext uri="{BB962C8B-B14F-4D97-AF65-F5344CB8AC3E}">
        <p14:creationId xmlns:p14="http://schemas.microsoft.com/office/powerpoint/2010/main" val="11234987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0480" cy="6858000"/>
          </a:xfrm>
        </p:spPr>
      </p:pic>
    </p:spTree>
    <p:extLst>
      <p:ext uri="{BB962C8B-B14F-4D97-AF65-F5344CB8AC3E}">
        <p14:creationId xmlns:p14="http://schemas.microsoft.com/office/powerpoint/2010/main" val="9856622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rot="20170269">
            <a:off x="2689693" y="2525878"/>
            <a:ext cx="6336643" cy="1754326"/>
          </a:xfrm>
          <a:prstGeom prst="rect">
            <a:avLst/>
          </a:prstGeom>
          <a:noFill/>
        </p:spPr>
        <p:txBody>
          <a:bodyPr wrap="square" lIns="91440" tIns="45720" rIns="91440" bIns="45720">
            <a:spAutoFit/>
          </a:bodyPr>
          <a:lstStyle/>
          <a:p>
            <a:pPr algn="ct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But I can seriously say…</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84552342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5690</TotalTime>
  <Words>1144</Words>
  <Application>Microsoft Macintosh PowerPoint</Application>
  <PresentationFormat>Widescreen</PresentationFormat>
  <Paragraphs>154</Paragraphs>
  <Slides>39</Slides>
  <Notes>28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Calibri</vt:lpstr>
      <vt:lpstr>Calibri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ES 6 Harmony</vt:lpstr>
      <vt:lpstr>PowerPoint Presentation</vt:lpstr>
      <vt:lpstr>PowerPoint Presentation</vt:lpstr>
      <vt:lpstr>Enter a new era. This is JavaScript!! </vt:lpstr>
      <vt:lpstr>New feature every year </vt:lpstr>
      <vt:lpstr>PowerPoint Presentation</vt:lpstr>
      <vt:lpstr>PowerPoint Presentation</vt:lpstr>
      <vt:lpstr>PowerPoint Presentation</vt:lpstr>
      <vt:lpstr>PowerPoint Presentation</vt:lpstr>
      <vt:lpstr>The fruit ES6 or ES2015</vt:lpstr>
      <vt:lpstr>What’s next? ES 2016 and beyond </vt:lpstr>
      <vt:lpstr>Things I never new</vt:lpstr>
      <vt:lpstr>PowerPoint Presentation</vt:lpstr>
      <vt:lpstr>PowerPoint Presentation</vt:lpstr>
      <vt:lpstr>PowerPoint Presentation</vt:lpstr>
      <vt:lpstr>Event-loop and multi-threading </vt:lpstr>
      <vt:lpstr>Functions are first class citizens</vt:lpstr>
      <vt:lpstr>No servers-side</vt:lpstr>
      <vt:lpstr>Grunt &amp; Gulp</vt:lpstr>
      <vt:lpstr>References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JavaScript </dc:title>
  <dc:creator>Microsoft Office User</dc:creator>
  <cp:lastModifiedBy>Microsoft Office User</cp:lastModifiedBy>
  <cp:revision>55</cp:revision>
  <dcterms:created xsi:type="dcterms:W3CDTF">2015-08-29T15:01:02Z</dcterms:created>
  <dcterms:modified xsi:type="dcterms:W3CDTF">2015-09-02T20:46:43Z</dcterms:modified>
</cp:coreProperties>
</file>